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roxima Nova"/>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Italic.fntdata"/><Relationship Id="rId25"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e5095d9ed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e5095d9ed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Abhi</a:t>
            </a:r>
            <a:endParaRPr/>
          </a:p>
          <a:p>
            <a:pPr indent="0" lvl="0" marL="0" rtl="0" algn="l">
              <a:spcBef>
                <a:spcPts val="0"/>
              </a:spcBef>
              <a:spcAft>
                <a:spcPts val="0"/>
              </a:spcAft>
              <a:buClr>
                <a:schemeClr val="dk1"/>
              </a:buClr>
              <a:buSzPts val="1100"/>
              <a:buFont typeface="Arial"/>
              <a:buNone/>
            </a:pPr>
            <a:r>
              <a:rPr lang="en"/>
              <a:t>P</a:t>
            </a:r>
            <a:r>
              <a:rPr lang="en"/>
              <a:t>reserving the integrity of lower layers becomes crucial for maintaining functional similarity to the baseline model.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e5095d9ed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e5095d9ed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Possible threshold: 0.6</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e5095d9ed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e5095d9ed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Abhi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0.6 could be an optimal threshold (accuracy degrades after that)</a:t>
            </a:r>
            <a:endParaRPr/>
          </a:p>
          <a:p>
            <a:pPr indent="0" lvl="0" marL="0" rtl="0" algn="l">
              <a:spcBef>
                <a:spcPts val="0"/>
              </a:spcBef>
              <a:spcAft>
                <a:spcPts val="0"/>
              </a:spcAft>
              <a:buNone/>
            </a:pPr>
            <a:r>
              <a:rPr lang="en"/>
              <a:t>Mid-level encoders in neural networks often capture semantically rich representations that balance between low-level features and high-level abstractions. The increased similarity among mid-level encoders indicates that these layers might contain more robust and generalizable information compared to other layers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e5095d9ed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e5095d9ed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Diya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e51a3615a4_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e51a3615a4_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Abhi</a:t>
            </a:r>
            <a:endParaRPr>
              <a:solidFill>
                <a:schemeClr val="dk1"/>
              </a:solidFill>
            </a:endParaRPr>
          </a:p>
          <a:p>
            <a:pPr indent="0" lvl="0" marL="0" rtl="0" algn="l">
              <a:spcBef>
                <a:spcPts val="0"/>
              </a:spcBef>
              <a:spcAft>
                <a:spcPts val="0"/>
              </a:spcAft>
              <a:buNone/>
            </a:pPr>
            <a:r>
              <a:rPr b="1" lang="en">
                <a:solidFill>
                  <a:schemeClr val="dk1"/>
                </a:solidFill>
              </a:rPr>
              <a:t>QNLI (Question Natural Language Inference)</a:t>
            </a:r>
            <a:r>
              <a:rPr lang="en">
                <a:solidFill>
                  <a:schemeClr val="dk1"/>
                </a:solidFill>
              </a:rPr>
              <a:t> and </a:t>
            </a:r>
            <a:r>
              <a:rPr b="1" lang="en">
                <a:solidFill>
                  <a:schemeClr val="dk1"/>
                </a:solidFill>
              </a:rPr>
              <a:t>QQP (Quora Question Pairs)</a:t>
            </a:r>
            <a:r>
              <a:rPr lang="en">
                <a:solidFill>
                  <a:schemeClr val="dk1"/>
                </a:solidFill>
              </a:rPr>
              <a:t> are both tasks that require understanding relationships between pairs of sentences. They involve tasks like determining semantic similarity or entailment. This could mean that for these tasks, the model's performance is more sensitive to specific important features, making </a:t>
            </a:r>
            <a:r>
              <a:rPr b="1" lang="en">
                <a:solidFill>
                  <a:schemeClr val="dk1"/>
                </a:solidFill>
              </a:rPr>
              <a:t>attribution pruning</a:t>
            </a:r>
            <a:r>
              <a:rPr lang="en">
                <a:solidFill>
                  <a:schemeClr val="dk1"/>
                </a:solidFill>
              </a:rPr>
              <a:t>, which focuses on preserving key influential weights, more effective.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SST-2</a:t>
            </a:r>
            <a:r>
              <a:rPr lang="en">
                <a:solidFill>
                  <a:schemeClr val="dk1"/>
                </a:solidFill>
              </a:rPr>
              <a:t> involves sentiment classification, which might depend on broader, less sparse patterns (such as overall sentence structure or common sentiment-indicative words) that are less disrupted by unstructured pruning.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e52ba967f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e52ba967f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iya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e567f49c9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e567f49c9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diya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e567f49c9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e567f49c9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e53e052c0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e53e052c0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e5095d9ed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e5095d9ed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Abhi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e5095d9ed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e5095d9ed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Diya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e5095d9ed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e5095d9ed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Brianna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Pruning of transformer: prune out the encoder layers only (fully connected feed forward and attention</a:t>
            </a:r>
            <a:endParaRPr/>
          </a:p>
          <a:p>
            <a:pPr indent="-298450" lvl="0" marL="457200" rtl="0" algn="l">
              <a:spcBef>
                <a:spcPts val="0"/>
              </a:spcBef>
              <a:spcAft>
                <a:spcPts val="0"/>
              </a:spcAft>
              <a:buSzPts val="1100"/>
              <a:buChar char="-"/>
            </a:pPr>
            <a:r>
              <a:rPr lang="en"/>
              <a:t>Attribution pruning:</a:t>
            </a:r>
            <a:endParaRPr/>
          </a:p>
          <a:p>
            <a:pPr indent="-298450" lvl="1" marL="914400" rtl="0" algn="l">
              <a:spcBef>
                <a:spcPts val="0"/>
              </a:spcBef>
              <a:spcAft>
                <a:spcPts val="0"/>
              </a:spcAft>
              <a:buSzPts val="1100"/>
              <a:buChar char="-"/>
            </a:pPr>
            <a:r>
              <a:rPr lang="en"/>
              <a:t>Compute the importance of each neuron in performing a specific task</a:t>
            </a:r>
            <a:endParaRPr/>
          </a:p>
          <a:p>
            <a:pPr indent="-298450" lvl="1" marL="914400" rtl="0" algn="l">
              <a:spcBef>
                <a:spcPts val="0"/>
              </a:spcBef>
              <a:spcAft>
                <a:spcPts val="0"/>
              </a:spcAft>
              <a:buSzPts val="1100"/>
              <a:buChar char="-"/>
            </a:pPr>
            <a:r>
              <a:rPr lang="en"/>
              <a:t>Based on the attribution scores, prune out neurons </a:t>
            </a:r>
            <a:endParaRPr/>
          </a:p>
          <a:p>
            <a:pPr indent="-298450" lvl="0" marL="457200" rtl="0" algn="l">
              <a:spcBef>
                <a:spcPts val="0"/>
              </a:spcBef>
              <a:spcAft>
                <a:spcPts val="0"/>
              </a:spcAft>
              <a:buSzPts val="1100"/>
              <a:buChar char="-"/>
            </a:pPr>
            <a:r>
              <a:rPr lang="en"/>
              <a:t>Attribution calculation </a:t>
            </a:r>
            <a:endParaRPr/>
          </a:p>
          <a:p>
            <a:pPr indent="-298450" lvl="1" marL="914400" rtl="0" algn="l">
              <a:spcBef>
                <a:spcPts val="0"/>
              </a:spcBef>
              <a:spcAft>
                <a:spcPts val="0"/>
              </a:spcAft>
              <a:buSzPts val="1100"/>
              <a:buChar char="-"/>
            </a:pPr>
            <a:r>
              <a:rPr lang="en"/>
              <a:t>forward pass to obtain the network's outputs</a:t>
            </a:r>
            <a:endParaRPr/>
          </a:p>
          <a:p>
            <a:pPr indent="-298450" lvl="1" marL="914400" rtl="0" algn="l">
              <a:spcBef>
                <a:spcPts val="0"/>
              </a:spcBef>
              <a:spcAft>
                <a:spcPts val="0"/>
              </a:spcAft>
              <a:buSzPts val="1100"/>
              <a:buChar char="-"/>
            </a:pPr>
            <a:r>
              <a:rPr lang="en"/>
              <a:t>backward pass to calculate the gradients of the loss with respect to each neuron's activation. </a:t>
            </a:r>
            <a:endParaRPr/>
          </a:p>
          <a:p>
            <a:pPr indent="-298450" lvl="1" marL="914400" rtl="0" algn="l">
              <a:spcBef>
                <a:spcPts val="0"/>
              </a:spcBef>
              <a:spcAft>
                <a:spcPts val="0"/>
              </a:spcAft>
              <a:buSzPts val="1100"/>
              <a:buChar char="-"/>
            </a:pPr>
            <a:r>
              <a:rPr lang="en"/>
              <a:t>The attribution scores of each neuron are aggregated over multiple inputs, i.e. the entire training dataset, to indicate the importance of each neuron for the given task.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e5095d9ed1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e5095d9ed1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this point we have the model and the pruning methods, but how do we evaluate one against the 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de facto standard is to use accuracy, but that gives limited understand of how or why things are changing, just that the model degrades at some point.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view BERT’s various encoders as highly complex feature extractors, it is natural to want to study the feature representations of the encoders at various stages of pruning.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Centered Kernel Alignment (CKA) allows us to do that.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HSIC measures </a:t>
            </a:r>
            <a:r>
              <a:rPr lang="en"/>
              <a:t>interdependence</a:t>
            </a:r>
            <a:r>
              <a:rPr lang="en"/>
              <a:t> </a:t>
            </a:r>
            <a:r>
              <a:rPr lang="en"/>
              <a:t>between</a:t>
            </a:r>
            <a:r>
              <a:rPr lang="en"/>
              <a:t> two distributions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e51a3615a4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e51a3615a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 model being compared to itself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High intensity (near 1) means the features are very similar to each other. Low intensity is in dark </a:t>
            </a:r>
            <a:r>
              <a:rPr lang="en"/>
              <a:t>purple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Diagonal the same + symmetric. Indication that the calculation is working properly.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e5095d9ed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e5095d9ed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b="1" lang="en" sz="1600">
                <a:solidFill>
                  <a:srgbClr val="202124"/>
                </a:solidFill>
                <a:highlight>
                  <a:schemeClr val="lt1"/>
                </a:highlight>
                <a:latin typeface="Proxima Nova"/>
                <a:ea typeface="Proxima Nova"/>
                <a:cs typeface="Proxima Nova"/>
                <a:sym typeface="Proxima Nova"/>
              </a:rPr>
              <a:t>Key Observations:</a:t>
            </a:r>
            <a:endParaRPr b="1" sz="1600">
              <a:solidFill>
                <a:srgbClr val="202124"/>
              </a:solidFill>
              <a:highlight>
                <a:schemeClr val="lt1"/>
              </a:highlight>
              <a:latin typeface="Proxima Nova"/>
              <a:ea typeface="Proxima Nova"/>
              <a:cs typeface="Proxima Nova"/>
              <a:sym typeface="Proxima Nova"/>
            </a:endParaRPr>
          </a:p>
          <a:p>
            <a:pPr indent="-342900" lvl="0" marL="457200" rtl="0" algn="l">
              <a:spcBef>
                <a:spcPts val="0"/>
              </a:spcBef>
              <a:spcAft>
                <a:spcPts val="0"/>
              </a:spcAft>
              <a:buClr>
                <a:srgbClr val="616161"/>
              </a:buClr>
              <a:buSzPts val="1800"/>
              <a:buFont typeface="Proxima Nova"/>
              <a:buChar char="●"/>
            </a:pPr>
            <a:r>
              <a:rPr lang="en" sz="1600">
                <a:solidFill>
                  <a:srgbClr val="202124"/>
                </a:solidFill>
                <a:highlight>
                  <a:schemeClr val="lt1"/>
                </a:highlight>
                <a:latin typeface="Proxima Nova"/>
                <a:ea typeface="Proxima Nova"/>
                <a:cs typeface="Proxima Nova"/>
                <a:sym typeface="Proxima Nova"/>
              </a:rPr>
              <a:t>SST-2 is robust to pruning </a:t>
            </a:r>
            <a:endParaRPr sz="1600">
              <a:solidFill>
                <a:srgbClr val="202124"/>
              </a:solidFill>
              <a:highlight>
                <a:schemeClr val="lt1"/>
              </a:highlight>
              <a:latin typeface="Proxima Nova"/>
              <a:ea typeface="Proxima Nova"/>
              <a:cs typeface="Proxima Nova"/>
              <a:sym typeface="Proxima Nova"/>
            </a:endParaRPr>
          </a:p>
          <a:p>
            <a:pPr indent="-342900" lvl="1" marL="914400" rtl="0" algn="l">
              <a:spcBef>
                <a:spcPts val="0"/>
              </a:spcBef>
              <a:spcAft>
                <a:spcPts val="0"/>
              </a:spcAft>
              <a:buClr>
                <a:srgbClr val="616161"/>
              </a:buClr>
              <a:buSzPts val="1800"/>
              <a:buFont typeface="Proxima Nova"/>
              <a:buChar char="○"/>
            </a:pPr>
            <a:r>
              <a:rPr lang="en" sz="1600">
                <a:solidFill>
                  <a:srgbClr val="202124"/>
                </a:solidFill>
                <a:highlight>
                  <a:schemeClr val="lt1"/>
                </a:highlight>
                <a:latin typeface="Proxima Nova"/>
                <a:ea typeface="Proxima Nova"/>
                <a:cs typeface="Proxima Nova"/>
                <a:sym typeface="Proxima Nova"/>
              </a:rPr>
              <a:t>Feature representation doesn’t change significantly until 60% encoder sparsity</a:t>
            </a:r>
            <a:endParaRPr sz="1600">
              <a:solidFill>
                <a:srgbClr val="202124"/>
              </a:solidFill>
              <a:highlight>
                <a:schemeClr val="lt1"/>
              </a:highlight>
              <a:latin typeface="Proxima Nova"/>
              <a:ea typeface="Proxima Nova"/>
              <a:cs typeface="Proxima Nova"/>
              <a:sym typeface="Proxima Nova"/>
            </a:endParaRPr>
          </a:p>
          <a:p>
            <a:pPr indent="-330200" lvl="0" marL="457200" rtl="0" algn="l">
              <a:spcBef>
                <a:spcPts val="0"/>
              </a:spcBef>
              <a:spcAft>
                <a:spcPts val="0"/>
              </a:spcAft>
              <a:buClr>
                <a:srgbClr val="202124"/>
              </a:buClr>
              <a:buSzPts val="1600"/>
              <a:buFont typeface="Proxima Nova"/>
              <a:buChar char="●"/>
            </a:pPr>
            <a:r>
              <a:rPr lang="en" sz="1600">
                <a:solidFill>
                  <a:srgbClr val="202124"/>
                </a:solidFill>
                <a:highlight>
                  <a:schemeClr val="lt1"/>
                </a:highlight>
                <a:latin typeface="Proxima Nova"/>
                <a:ea typeface="Proxima Nova"/>
                <a:cs typeface="Proxima Nova"/>
                <a:sym typeface="Proxima Nova"/>
              </a:rPr>
              <a:t>Early encoder layers are pruned more heavily</a:t>
            </a:r>
            <a:endParaRPr sz="1600">
              <a:solidFill>
                <a:srgbClr val="202124"/>
              </a:solidFill>
              <a:highlight>
                <a:schemeClr val="lt1"/>
              </a:highlight>
              <a:latin typeface="Proxima Nova"/>
              <a:ea typeface="Proxima Nova"/>
              <a:cs typeface="Proxima Nova"/>
              <a:sym typeface="Proxima Nova"/>
            </a:endParaRPr>
          </a:p>
          <a:p>
            <a:pPr indent="-330200" lvl="1" marL="914400" rtl="0" algn="l">
              <a:spcBef>
                <a:spcPts val="0"/>
              </a:spcBef>
              <a:spcAft>
                <a:spcPts val="0"/>
              </a:spcAft>
              <a:buClr>
                <a:srgbClr val="202124"/>
              </a:buClr>
              <a:buSzPts val="1600"/>
              <a:buFont typeface="Proxima Nova"/>
              <a:buChar char="○"/>
            </a:pPr>
            <a:r>
              <a:rPr lang="en" sz="1600">
                <a:solidFill>
                  <a:srgbClr val="202124"/>
                </a:solidFill>
                <a:highlight>
                  <a:schemeClr val="lt1"/>
                </a:highlight>
                <a:latin typeface="Proxima Nova"/>
                <a:ea typeface="Proxima Nova"/>
                <a:cs typeface="Proxima Nova"/>
                <a:sym typeface="Proxima Nova"/>
              </a:rPr>
              <a:t>Possible that those attention heads weren’t as relevant to SST-2</a:t>
            </a:r>
            <a:endParaRPr sz="1600">
              <a:solidFill>
                <a:srgbClr val="202124"/>
              </a:solidFill>
              <a:highlight>
                <a:schemeClr val="lt1"/>
              </a:highlight>
              <a:latin typeface="Proxima Nova"/>
              <a:ea typeface="Proxima Nova"/>
              <a:cs typeface="Proxima Nova"/>
              <a:sym typeface="Proxima Nova"/>
            </a:endParaRPr>
          </a:p>
          <a:p>
            <a:pPr indent="-330200" lvl="1" marL="914400" rtl="0" algn="l">
              <a:spcBef>
                <a:spcPts val="0"/>
              </a:spcBef>
              <a:spcAft>
                <a:spcPts val="0"/>
              </a:spcAft>
              <a:buClr>
                <a:srgbClr val="202124"/>
              </a:buClr>
              <a:buSzPts val="1600"/>
              <a:buFont typeface="Proxima Nova"/>
              <a:buChar char="○"/>
            </a:pPr>
            <a:r>
              <a:rPr lang="en" sz="1600">
                <a:solidFill>
                  <a:srgbClr val="202124"/>
                </a:solidFill>
                <a:highlight>
                  <a:schemeClr val="lt1"/>
                </a:highlight>
                <a:latin typeface="Proxima Nova"/>
                <a:ea typeface="Proxima Nova"/>
                <a:cs typeface="Proxima Nova"/>
                <a:sym typeface="Proxima Nova"/>
              </a:rPr>
              <a:t>Mid-level encoders (5-8) are important for the SST-2 task</a:t>
            </a:r>
            <a:endParaRPr sz="1600">
              <a:solidFill>
                <a:srgbClr val="202124"/>
              </a:solidFill>
              <a:highlight>
                <a:schemeClr val="lt1"/>
              </a:highlight>
              <a:latin typeface="Proxima Nova"/>
              <a:ea typeface="Proxima Nova"/>
              <a:cs typeface="Proxima Nova"/>
              <a:sym typeface="Proxima Nova"/>
            </a:endParaRPr>
          </a:p>
          <a:p>
            <a:pPr indent="-330200" lvl="0" marL="457200" rtl="0" algn="l">
              <a:spcBef>
                <a:spcPts val="0"/>
              </a:spcBef>
              <a:spcAft>
                <a:spcPts val="0"/>
              </a:spcAft>
              <a:buClr>
                <a:srgbClr val="202124"/>
              </a:buClr>
              <a:buSzPts val="1600"/>
              <a:buFont typeface="Proxima Nova"/>
              <a:buChar char="●"/>
            </a:pPr>
            <a:r>
              <a:rPr lang="en" sz="1600">
                <a:solidFill>
                  <a:srgbClr val="202124"/>
                </a:solidFill>
                <a:highlight>
                  <a:schemeClr val="lt1"/>
                </a:highlight>
                <a:latin typeface="Proxima Nova"/>
                <a:ea typeface="Proxima Nova"/>
                <a:cs typeface="Proxima Nova"/>
                <a:sym typeface="Proxima Nova"/>
              </a:rPr>
              <a:t>After 80% encoder sparsity, initial feature representation is lost</a:t>
            </a:r>
            <a:endParaRPr sz="1600">
              <a:solidFill>
                <a:srgbClr val="202124"/>
              </a:solidFill>
              <a:highlight>
                <a:schemeClr val="lt1"/>
              </a:highlight>
              <a:latin typeface="Proxima Nova"/>
              <a:ea typeface="Proxima Nova"/>
              <a:cs typeface="Proxima Nova"/>
              <a:sym typeface="Proxima Nova"/>
            </a:endParaRPr>
          </a:p>
          <a:p>
            <a:pPr indent="0" lvl="0" marL="0" rtl="0" algn="l">
              <a:spcBef>
                <a:spcPts val="0"/>
              </a:spcBef>
              <a:spcAft>
                <a:spcPts val="0"/>
              </a:spcAft>
              <a:buNone/>
            </a:pPr>
            <a:r>
              <a:t/>
            </a:r>
            <a:endParaRPr sz="1600">
              <a:solidFill>
                <a:srgbClr val="202124"/>
              </a:solidFill>
              <a:highlight>
                <a:schemeClr val="lt1"/>
              </a:highlight>
              <a:latin typeface="Proxima Nova"/>
              <a:ea typeface="Proxima Nova"/>
              <a:cs typeface="Proxima Nova"/>
              <a:sym typeface="Proxima Nova"/>
            </a:endParaRPr>
          </a:p>
          <a:p>
            <a:pPr indent="0" lvl="0" marL="0" rtl="0" algn="l">
              <a:spcBef>
                <a:spcPts val="0"/>
              </a:spcBef>
              <a:spcAft>
                <a:spcPts val="0"/>
              </a:spcAft>
              <a:buNone/>
            </a:pPr>
            <a:r>
              <a:rPr lang="en" sz="1600">
                <a:solidFill>
                  <a:srgbClr val="202124"/>
                </a:solidFill>
                <a:highlight>
                  <a:schemeClr val="lt1"/>
                </a:highlight>
                <a:latin typeface="Proxima Nova"/>
                <a:ea typeface="Proxima Nova"/>
                <a:cs typeface="Proxima Nova"/>
                <a:sym typeface="Proxima Nova"/>
              </a:rPr>
              <a:t>Representational power decreases because every layer’s representation in the pruned model is similar to the earliest layer of the baseline at 90% sparsity. </a:t>
            </a:r>
            <a:endParaRPr sz="1600">
              <a:solidFill>
                <a:srgbClr val="202124"/>
              </a:solidFill>
              <a:highlight>
                <a:schemeClr val="lt1"/>
              </a:highlight>
              <a:latin typeface="Proxima Nova"/>
              <a:ea typeface="Proxima Nova"/>
              <a:cs typeface="Proxima Nova"/>
              <a:sym typeface="Proxima Nov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e5095d9ed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e5095d9ed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Threshold: ~0.3-0.4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gif"/><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gif"/><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gif"/><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gif"/><Relationship Id="rId4" Type="http://schemas.openxmlformats.org/officeDocument/2006/relationships/image" Target="../media/image17.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hyperlink" Target="https://github.com/AntixK/PyTorch-Model-Compare" TargetMode="External"/><Relationship Id="rId6" Type="http://schemas.openxmlformats.org/officeDocument/2006/relationships/hyperlink" Target="https://github.com/AntixK/PyTorch-Model-Compare" TargetMode="External"/><Relationship Id="rId7"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gif"/><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gif"/><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2E31"/>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Multi-Task LLMs: What Can Pruning Tell Us?</a:t>
            </a:r>
            <a:endParaRPr b="1"/>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Abhinand, Andrew, Brianna, Diya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2"/>
          <p:cNvPicPr preferRelativeResize="0"/>
          <p:nvPr/>
        </p:nvPicPr>
        <p:blipFill>
          <a:blip r:embed="rId3">
            <a:alphaModFix/>
          </a:blip>
          <a:stretch>
            <a:fillRect/>
          </a:stretch>
        </p:blipFill>
        <p:spPr>
          <a:xfrm>
            <a:off x="311700" y="1075246"/>
            <a:ext cx="4260300" cy="3693029"/>
          </a:xfrm>
          <a:prstGeom prst="rect">
            <a:avLst/>
          </a:prstGeom>
          <a:noFill/>
          <a:ln>
            <a:noFill/>
          </a:ln>
        </p:spPr>
      </p:pic>
      <p:sp>
        <p:nvSpPr>
          <p:cNvPr id="139" name="Google Shape;139;p22"/>
          <p:cNvSpPr txBox="1"/>
          <p:nvPr/>
        </p:nvSpPr>
        <p:spPr>
          <a:xfrm>
            <a:off x="5182400" y="1109075"/>
            <a:ext cx="3332700" cy="2791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rgbClr val="202124"/>
              </a:solidFill>
              <a:highlight>
                <a:srgbClr val="FFFFFF"/>
              </a:highlight>
              <a:latin typeface="Proxima Nova"/>
              <a:ea typeface="Proxima Nova"/>
              <a:cs typeface="Proxima Nova"/>
              <a:sym typeface="Proxima Nova"/>
            </a:endParaRPr>
          </a:p>
        </p:txBody>
      </p:sp>
      <p:sp>
        <p:nvSpPr>
          <p:cNvPr id="140" name="Google Shape;140;p22"/>
          <p:cNvSpPr txBox="1"/>
          <p:nvPr>
            <p:ph type="title"/>
          </p:nvPr>
        </p:nvSpPr>
        <p:spPr>
          <a:xfrm>
            <a:off x="311700" y="245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QQP - Unstructured Pruning</a:t>
            </a:r>
            <a:endParaRPr/>
          </a:p>
        </p:txBody>
      </p:sp>
      <p:pic>
        <p:nvPicPr>
          <p:cNvPr id="141" name="Google Shape;141;p22"/>
          <p:cNvPicPr preferRelativeResize="0"/>
          <p:nvPr/>
        </p:nvPicPr>
        <p:blipFill>
          <a:blip r:embed="rId4">
            <a:alphaModFix/>
          </a:blip>
          <a:stretch>
            <a:fillRect/>
          </a:stretch>
        </p:blipFill>
        <p:spPr>
          <a:xfrm>
            <a:off x="4718600" y="1398273"/>
            <a:ext cx="4260301" cy="28709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3"/>
          <p:cNvPicPr preferRelativeResize="0"/>
          <p:nvPr/>
        </p:nvPicPr>
        <p:blipFill>
          <a:blip r:embed="rId3">
            <a:alphaModFix/>
          </a:blip>
          <a:stretch>
            <a:fillRect/>
          </a:stretch>
        </p:blipFill>
        <p:spPr>
          <a:xfrm>
            <a:off x="-118872" y="914400"/>
            <a:ext cx="5094634" cy="3820975"/>
          </a:xfrm>
          <a:prstGeom prst="rect">
            <a:avLst/>
          </a:prstGeom>
          <a:noFill/>
          <a:ln>
            <a:noFill/>
          </a:ln>
        </p:spPr>
      </p:pic>
      <p:sp>
        <p:nvSpPr>
          <p:cNvPr id="147" name="Google Shape;147;p23"/>
          <p:cNvSpPr txBox="1"/>
          <p:nvPr>
            <p:ph type="title"/>
          </p:nvPr>
        </p:nvSpPr>
        <p:spPr>
          <a:xfrm>
            <a:off x="311700" y="245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QQP</a:t>
            </a:r>
            <a:r>
              <a:rPr lang="en"/>
              <a:t> - Attribution Pruning</a:t>
            </a:r>
            <a:endParaRPr/>
          </a:p>
        </p:txBody>
      </p:sp>
      <p:pic>
        <p:nvPicPr>
          <p:cNvPr id="148" name="Google Shape;148;p23"/>
          <p:cNvPicPr preferRelativeResize="0"/>
          <p:nvPr/>
        </p:nvPicPr>
        <p:blipFill>
          <a:blip r:embed="rId4">
            <a:alphaModFix/>
          </a:blip>
          <a:stretch>
            <a:fillRect/>
          </a:stretch>
        </p:blipFill>
        <p:spPr>
          <a:xfrm>
            <a:off x="4833312" y="1364425"/>
            <a:ext cx="3863438" cy="24146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4"/>
          <p:cNvPicPr preferRelativeResize="0"/>
          <p:nvPr/>
        </p:nvPicPr>
        <p:blipFill rotWithShape="1">
          <a:blip r:embed="rId3">
            <a:alphaModFix/>
          </a:blip>
          <a:srcRect b="0" l="0" r="0" t="0"/>
          <a:stretch/>
        </p:blipFill>
        <p:spPr>
          <a:xfrm>
            <a:off x="-118310" y="914400"/>
            <a:ext cx="5093050" cy="3824525"/>
          </a:xfrm>
          <a:prstGeom prst="rect">
            <a:avLst/>
          </a:prstGeom>
          <a:noFill/>
          <a:ln>
            <a:noFill/>
          </a:ln>
        </p:spPr>
      </p:pic>
      <p:sp>
        <p:nvSpPr>
          <p:cNvPr id="154" name="Google Shape;154;p24"/>
          <p:cNvSpPr txBox="1"/>
          <p:nvPr/>
        </p:nvSpPr>
        <p:spPr>
          <a:xfrm>
            <a:off x="5182400" y="1109075"/>
            <a:ext cx="3332700" cy="2791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rgbClr val="202124"/>
              </a:solidFill>
              <a:highlight>
                <a:srgbClr val="FFFFFF"/>
              </a:highlight>
              <a:latin typeface="Proxima Nova"/>
              <a:ea typeface="Proxima Nova"/>
              <a:cs typeface="Proxima Nova"/>
              <a:sym typeface="Proxima Nova"/>
            </a:endParaRPr>
          </a:p>
        </p:txBody>
      </p:sp>
      <p:sp>
        <p:nvSpPr>
          <p:cNvPr id="155" name="Google Shape;155;p24"/>
          <p:cNvSpPr txBox="1"/>
          <p:nvPr>
            <p:ph type="title"/>
          </p:nvPr>
        </p:nvSpPr>
        <p:spPr>
          <a:xfrm>
            <a:off x="311700" y="245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QNLI</a:t>
            </a:r>
            <a:r>
              <a:rPr lang="en"/>
              <a:t> - Unstructured Pruning</a:t>
            </a:r>
            <a:endParaRPr/>
          </a:p>
        </p:txBody>
      </p:sp>
      <p:pic>
        <p:nvPicPr>
          <p:cNvPr id="156" name="Google Shape;156;p24"/>
          <p:cNvPicPr preferRelativeResize="0"/>
          <p:nvPr/>
        </p:nvPicPr>
        <p:blipFill>
          <a:blip r:embed="rId4">
            <a:alphaModFix/>
          </a:blip>
          <a:stretch>
            <a:fillRect/>
          </a:stretch>
        </p:blipFill>
        <p:spPr>
          <a:xfrm>
            <a:off x="4627951" y="1368125"/>
            <a:ext cx="4365122" cy="2791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311700" y="245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QNLI</a:t>
            </a:r>
            <a:r>
              <a:rPr lang="en"/>
              <a:t> - Attribution Pruning</a:t>
            </a:r>
            <a:endParaRPr/>
          </a:p>
        </p:txBody>
      </p:sp>
      <p:pic>
        <p:nvPicPr>
          <p:cNvPr id="162" name="Google Shape;162;p25"/>
          <p:cNvPicPr preferRelativeResize="0"/>
          <p:nvPr/>
        </p:nvPicPr>
        <p:blipFill>
          <a:blip r:embed="rId3">
            <a:alphaModFix/>
          </a:blip>
          <a:stretch>
            <a:fillRect/>
          </a:stretch>
        </p:blipFill>
        <p:spPr>
          <a:xfrm>
            <a:off x="4785399" y="1508200"/>
            <a:ext cx="4046901" cy="2503025"/>
          </a:xfrm>
          <a:prstGeom prst="rect">
            <a:avLst/>
          </a:prstGeom>
          <a:noFill/>
          <a:ln>
            <a:noFill/>
          </a:ln>
        </p:spPr>
      </p:pic>
      <p:pic>
        <p:nvPicPr>
          <p:cNvPr id="163" name="Google Shape;163;p25"/>
          <p:cNvPicPr preferRelativeResize="0"/>
          <p:nvPr/>
        </p:nvPicPr>
        <p:blipFill>
          <a:blip r:embed="rId4">
            <a:alphaModFix/>
          </a:blip>
          <a:stretch>
            <a:fillRect/>
          </a:stretch>
        </p:blipFill>
        <p:spPr>
          <a:xfrm>
            <a:off x="-118872" y="914400"/>
            <a:ext cx="5093208" cy="38221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11698" y="25809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Analysis</a:t>
            </a:r>
            <a:endParaRPr/>
          </a:p>
        </p:txBody>
      </p:sp>
      <p:pic>
        <p:nvPicPr>
          <p:cNvPr id="169" name="Google Shape;169;p26"/>
          <p:cNvPicPr preferRelativeResize="0"/>
          <p:nvPr/>
        </p:nvPicPr>
        <p:blipFill>
          <a:blip r:embed="rId3">
            <a:alphaModFix/>
          </a:blip>
          <a:stretch>
            <a:fillRect/>
          </a:stretch>
        </p:blipFill>
        <p:spPr>
          <a:xfrm>
            <a:off x="1636350" y="920318"/>
            <a:ext cx="6239417" cy="40079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311698" y="25809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175" name="Google Shape;175;p27"/>
          <p:cNvSpPr/>
          <p:nvPr/>
        </p:nvSpPr>
        <p:spPr>
          <a:xfrm>
            <a:off x="138325" y="918850"/>
            <a:ext cx="2884200" cy="3794700"/>
          </a:xfrm>
          <a:prstGeom prst="roundRect">
            <a:avLst>
              <a:gd fmla="val 16667" name="adj"/>
            </a:avLst>
          </a:prstGeom>
          <a:solidFill>
            <a:schemeClr val="lt1"/>
          </a:solidFill>
          <a:ln cap="flat" cmpd="sng" w="9525">
            <a:solidFill>
              <a:srgbClr val="4BA173"/>
            </a:solidFill>
            <a:prstDash val="solid"/>
            <a:round/>
            <a:headEnd len="sm" w="sm" type="none"/>
            <a:tailEnd len="sm" w="sm" type="none"/>
          </a:ln>
          <a:effectLst>
            <a:outerShdw blurRad="57150" rotWithShape="0" algn="bl" dir="5400000" dist="19050">
              <a:schemeClr val="dk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6" name="Google Shape;176;p27"/>
          <p:cNvSpPr/>
          <p:nvPr/>
        </p:nvSpPr>
        <p:spPr>
          <a:xfrm>
            <a:off x="3129900" y="918925"/>
            <a:ext cx="2884200" cy="3794700"/>
          </a:xfrm>
          <a:prstGeom prst="roundRect">
            <a:avLst>
              <a:gd fmla="val 16667" name="adj"/>
            </a:avLst>
          </a:prstGeom>
          <a:solidFill>
            <a:schemeClr val="lt1"/>
          </a:solidFill>
          <a:ln cap="flat" cmpd="sng" w="9525">
            <a:solidFill>
              <a:srgbClr val="4BA173"/>
            </a:solidFill>
            <a:prstDash val="solid"/>
            <a:round/>
            <a:headEnd len="sm" w="sm" type="none"/>
            <a:tailEnd len="sm" w="sm" type="none"/>
          </a:ln>
          <a:effectLst>
            <a:outerShdw blurRad="57150" rotWithShape="0" algn="bl" dir="5400000" dist="19050">
              <a:schemeClr val="dk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7" name="Google Shape;177;p27"/>
          <p:cNvSpPr/>
          <p:nvPr/>
        </p:nvSpPr>
        <p:spPr>
          <a:xfrm>
            <a:off x="6121475" y="918925"/>
            <a:ext cx="2884200" cy="3794700"/>
          </a:xfrm>
          <a:prstGeom prst="roundRect">
            <a:avLst>
              <a:gd fmla="val 16667" name="adj"/>
            </a:avLst>
          </a:prstGeom>
          <a:solidFill>
            <a:schemeClr val="lt1"/>
          </a:solidFill>
          <a:ln cap="flat" cmpd="sng" w="9525">
            <a:solidFill>
              <a:srgbClr val="4BA173"/>
            </a:solidFill>
            <a:prstDash val="solid"/>
            <a:round/>
            <a:headEnd len="sm" w="sm" type="none"/>
            <a:tailEnd len="sm" w="sm" type="none"/>
          </a:ln>
          <a:effectLst>
            <a:outerShdw blurRad="57150" rotWithShape="0" algn="bl" dir="5400000" dist="19050">
              <a:schemeClr val="dk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8" name="Google Shape;178;p27"/>
          <p:cNvSpPr txBox="1"/>
          <p:nvPr>
            <p:ph type="title"/>
          </p:nvPr>
        </p:nvSpPr>
        <p:spPr>
          <a:xfrm>
            <a:off x="310075" y="1526125"/>
            <a:ext cx="2540700" cy="10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600">
                <a:solidFill>
                  <a:srgbClr val="202124"/>
                </a:solidFill>
                <a:highlight>
                  <a:srgbClr val="FFFFFF"/>
                </a:highlight>
              </a:rPr>
              <a:t>Experiment with different task heads </a:t>
            </a:r>
            <a:endParaRPr sz="1600"/>
          </a:p>
        </p:txBody>
      </p:sp>
      <p:sp>
        <p:nvSpPr>
          <p:cNvPr id="179" name="Google Shape;179;p27"/>
          <p:cNvSpPr txBox="1"/>
          <p:nvPr>
            <p:ph type="title"/>
          </p:nvPr>
        </p:nvSpPr>
        <p:spPr>
          <a:xfrm>
            <a:off x="3301650" y="1719250"/>
            <a:ext cx="2540700" cy="1064700"/>
          </a:xfrm>
          <a:prstGeom prst="rect">
            <a:avLst/>
          </a:prstGeom>
          <a:noFill/>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202124"/>
                </a:solidFill>
                <a:highlight>
                  <a:srgbClr val="FFFFFF"/>
                </a:highlight>
              </a:rPr>
              <a:t>See whether pruning for one task degrades other tasks</a:t>
            </a:r>
            <a:endParaRPr sz="1800">
              <a:solidFill>
                <a:srgbClr val="202124"/>
              </a:solidFill>
              <a:highlight>
                <a:srgbClr val="FFFFFF"/>
              </a:highlight>
            </a:endParaRPr>
          </a:p>
        </p:txBody>
      </p:sp>
      <p:sp>
        <p:nvSpPr>
          <p:cNvPr id="180" name="Google Shape;180;p27"/>
          <p:cNvSpPr txBox="1"/>
          <p:nvPr>
            <p:ph type="title"/>
          </p:nvPr>
        </p:nvSpPr>
        <p:spPr>
          <a:xfrm>
            <a:off x="6293225" y="1449925"/>
            <a:ext cx="2540700" cy="10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solidFill>
                  <a:srgbClr val="202124"/>
                </a:solidFill>
                <a:highlight>
                  <a:srgbClr val="FFFFFF"/>
                </a:highlight>
              </a:rPr>
              <a:t>To visualize the </a:t>
            </a:r>
            <a:r>
              <a:rPr lang="en" sz="1800">
                <a:solidFill>
                  <a:srgbClr val="202124"/>
                </a:solidFill>
                <a:highlight>
                  <a:srgbClr val="FFFFFF"/>
                </a:highlight>
              </a:rPr>
              <a:t>pruned</a:t>
            </a:r>
            <a:r>
              <a:rPr lang="en" sz="1800">
                <a:solidFill>
                  <a:srgbClr val="202124"/>
                </a:solidFill>
                <a:highlight>
                  <a:srgbClr val="FFFFFF"/>
                </a:highlight>
              </a:rPr>
              <a:t> attention heads </a:t>
            </a:r>
            <a:endParaRPr sz="1800"/>
          </a:p>
        </p:txBody>
      </p:sp>
      <p:sp>
        <p:nvSpPr>
          <p:cNvPr id="181" name="Google Shape;181;p27"/>
          <p:cNvSpPr txBox="1"/>
          <p:nvPr>
            <p:ph type="title"/>
          </p:nvPr>
        </p:nvSpPr>
        <p:spPr>
          <a:xfrm>
            <a:off x="632275" y="885600"/>
            <a:ext cx="1896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Task heads</a:t>
            </a:r>
            <a:endParaRPr/>
          </a:p>
        </p:txBody>
      </p:sp>
      <p:sp>
        <p:nvSpPr>
          <p:cNvPr id="182" name="Google Shape;182;p27"/>
          <p:cNvSpPr txBox="1"/>
          <p:nvPr>
            <p:ph type="title"/>
          </p:nvPr>
        </p:nvSpPr>
        <p:spPr>
          <a:xfrm>
            <a:off x="3269100" y="885600"/>
            <a:ext cx="26058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420"/>
              <a:t>Switch task heads</a:t>
            </a:r>
            <a:endParaRPr sz="2420"/>
          </a:p>
        </p:txBody>
      </p:sp>
      <p:sp>
        <p:nvSpPr>
          <p:cNvPr id="183" name="Google Shape;183;p27"/>
          <p:cNvSpPr txBox="1"/>
          <p:nvPr>
            <p:ph type="title"/>
          </p:nvPr>
        </p:nvSpPr>
        <p:spPr>
          <a:xfrm>
            <a:off x="6843725" y="953425"/>
            <a:ext cx="1439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BertViz</a:t>
            </a:r>
            <a:endParaRPr/>
          </a:p>
        </p:txBody>
      </p:sp>
      <p:pic>
        <p:nvPicPr>
          <p:cNvPr id="184" name="Google Shape;184;p27"/>
          <p:cNvPicPr preferRelativeResize="0"/>
          <p:nvPr/>
        </p:nvPicPr>
        <p:blipFill rotWithShape="1">
          <a:blip r:embed="rId3">
            <a:alphaModFix/>
          </a:blip>
          <a:srcRect b="21617" l="49210" r="5433" t="0"/>
          <a:stretch/>
        </p:blipFill>
        <p:spPr>
          <a:xfrm>
            <a:off x="6391775" y="2146450"/>
            <a:ext cx="2343601" cy="2281800"/>
          </a:xfrm>
          <a:prstGeom prst="rect">
            <a:avLst/>
          </a:prstGeom>
          <a:solidFill>
            <a:schemeClr val="lt1"/>
          </a:solidFill>
          <a:ln>
            <a:noFill/>
          </a:ln>
        </p:spPr>
      </p:pic>
      <p:pic>
        <p:nvPicPr>
          <p:cNvPr id="185" name="Google Shape;185;p27"/>
          <p:cNvPicPr preferRelativeResize="0"/>
          <p:nvPr/>
        </p:nvPicPr>
        <p:blipFill>
          <a:blip r:embed="rId4">
            <a:alphaModFix/>
          </a:blip>
          <a:stretch>
            <a:fillRect/>
          </a:stretch>
        </p:blipFill>
        <p:spPr>
          <a:xfrm>
            <a:off x="632275" y="2287150"/>
            <a:ext cx="1896300" cy="1858119"/>
          </a:xfrm>
          <a:prstGeom prst="rect">
            <a:avLst/>
          </a:prstGeom>
          <a:noFill/>
          <a:ln>
            <a:noFill/>
          </a:ln>
        </p:spPr>
      </p:pic>
      <p:pic>
        <p:nvPicPr>
          <p:cNvPr id="186" name="Google Shape;186;p27"/>
          <p:cNvPicPr preferRelativeResize="0"/>
          <p:nvPr/>
        </p:nvPicPr>
        <p:blipFill rotWithShape="1">
          <a:blip r:embed="rId5">
            <a:alphaModFix/>
          </a:blip>
          <a:srcRect b="0" l="5546" r="6278" t="0"/>
          <a:stretch/>
        </p:blipFill>
        <p:spPr>
          <a:xfrm>
            <a:off x="3623849" y="2706564"/>
            <a:ext cx="1896300" cy="1886709"/>
          </a:xfrm>
          <a:prstGeom prst="rect">
            <a:avLst/>
          </a:prstGeom>
          <a:solidFill>
            <a:schemeClr val="lt1"/>
          </a:solid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311698" y="25809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Individual Contributions</a:t>
            </a:r>
            <a:endParaRPr/>
          </a:p>
        </p:txBody>
      </p:sp>
      <p:sp>
        <p:nvSpPr>
          <p:cNvPr id="192" name="Google Shape;192;p28"/>
          <p:cNvSpPr/>
          <p:nvPr/>
        </p:nvSpPr>
        <p:spPr>
          <a:xfrm>
            <a:off x="62125" y="918850"/>
            <a:ext cx="2198100" cy="3794700"/>
          </a:xfrm>
          <a:prstGeom prst="roundRect">
            <a:avLst>
              <a:gd fmla="val 16667" name="adj"/>
            </a:avLst>
          </a:prstGeom>
          <a:solidFill>
            <a:schemeClr val="lt1"/>
          </a:solidFill>
          <a:ln cap="flat" cmpd="sng" w="9525">
            <a:solidFill>
              <a:srgbClr val="4BA173"/>
            </a:solidFill>
            <a:prstDash val="solid"/>
            <a:round/>
            <a:headEnd len="sm" w="sm" type="none"/>
            <a:tailEnd len="sm" w="sm" type="none"/>
          </a:ln>
          <a:effectLst>
            <a:outerShdw blurRad="57150" rotWithShape="0" algn="bl" dir="5400000" dist="19050">
              <a:schemeClr val="dk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3" name="Google Shape;193;p28"/>
          <p:cNvSpPr txBox="1"/>
          <p:nvPr>
            <p:ph type="title"/>
          </p:nvPr>
        </p:nvSpPr>
        <p:spPr>
          <a:xfrm>
            <a:off x="138325" y="1464825"/>
            <a:ext cx="2055900" cy="2826600"/>
          </a:xfrm>
          <a:prstGeom prst="rect">
            <a:avLst/>
          </a:prstGeom>
        </p:spPr>
        <p:txBody>
          <a:bodyPr anchorCtr="0" anchor="t" bIns="91425" lIns="91425" spcFirstLastPara="1" rIns="91425" wrap="square" tIns="91425">
            <a:normAutofit/>
          </a:bodyPr>
          <a:lstStyle/>
          <a:p>
            <a:pPr indent="-304800" lvl="0" marL="342900" rtl="0" algn="l">
              <a:lnSpc>
                <a:spcPct val="150000"/>
              </a:lnSpc>
              <a:spcBef>
                <a:spcPts val="0"/>
              </a:spcBef>
              <a:spcAft>
                <a:spcPts val="0"/>
              </a:spcAft>
              <a:buSzPts val="1200"/>
              <a:buChar char="●"/>
            </a:pPr>
            <a:r>
              <a:rPr lang="en" sz="1200"/>
              <a:t>C</a:t>
            </a:r>
            <a:r>
              <a:rPr lang="en" sz="1200"/>
              <a:t>leaned datasets</a:t>
            </a:r>
            <a:endParaRPr sz="1200"/>
          </a:p>
          <a:p>
            <a:pPr indent="-304800" lvl="0" marL="342900" rtl="0" algn="l">
              <a:lnSpc>
                <a:spcPct val="150000"/>
              </a:lnSpc>
              <a:spcBef>
                <a:spcPts val="0"/>
              </a:spcBef>
              <a:spcAft>
                <a:spcPts val="0"/>
              </a:spcAft>
              <a:buSzPts val="1200"/>
              <a:buChar char="●"/>
            </a:pPr>
            <a:r>
              <a:rPr lang="en" sz="1200"/>
              <a:t>Created data loader</a:t>
            </a:r>
            <a:endParaRPr sz="1200"/>
          </a:p>
          <a:p>
            <a:pPr indent="-304800" lvl="0" marL="342900" rtl="0" algn="l">
              <a:lnSpc>
                <a:spcPct val="150000"/>
              </a:lnSpc>
              <a:spcBef>
                <a:spcPts val="0"/>
              </a:spcBef>
              <a:spcAft>
                <a:spcPts val="0"/>
              </a:spcAft>
              <a:buSzPts val="1200"/>
              <a:buChar char="●"/>
            </a:pPr>
            <a:r>
              <a:rPr lang="en" sz="1200"/>
              <a:t>Fine Tuned QNLI and SST on the custom BERT model </a:t>
            </a:r>
            <a:endParaRPr sz="1200"/>
          </a:p>
          <a:p>
            <a:pPr indent="-304800" lvl="0" marL="342900" rtl="0" algn="l">
              <a:lnSpc>
                <a:spcPct val="150000"/>
              </a:lnSpc>
              <a:spcBef>
                <a:spcPts val="0"/>
              </a:spcBef>
              <a:spcAft>
                <a:spcPts val="0"/>
              </a:spcAft>
              <a:buSzPts val="1200"/>
              <a:buChar char="●"/>
            </a:pPr>
            <a:r>
              <a:rPr lang="en" sz="1200"/>
              <a:t>Attribution training on QNLI</a:t>
            </a:r>
            <a:endParaRPr sz="1200"/>
          </a:p>
          <a:p>
            <a:pPr indent="-304800" lvl="0" marL="342900" rtl="0" algn="l">
              <a:lnSpc>
                <a:spcPct val="150000"/>
              </a:lnSpc>
              <a:spcBef>
                <a:spcPts val="0"/>
              </a:spcBef>
              <a:spcAft>
                <a:spcPts val="0"/>
              </a:spcAft>
              <a:buSzPts val="1200"/>
              <a:buChar char="●"/>
            </a:pPr>
            <a:r>
              <a:rPr lang="en" sz="1200"/>
              <a:t>Generated heatmaps for the same</a:t>
            </a:r>
            <a:endParaRPr sz="1200"/>
          </a:p>
        </p:txBody>
      </p:sp>
      <p:sp>
        <p:nvSpPr>
          <p:cNvPr id="194" name="Google Shape;194;p28"/>
          <p:cNvSpPr txBox="1"/>
          <p:nvPr>
            <p:ph type="title"/>
          </p:nvPr>
        </p:nvSpPr>
        <p:spPr>
          <a:xfrm>
            <a:off x="138325" y="892113"/>
            <a:ext cx="1896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Diya</a:t>
            </a:r>
            <a:endParaRPr/>
          </a:p>
        </p:txBody>
      </p:sp>
      <p:sp>
        <p:nvSpPr>
          <p:cNvPr id="195" name="Google Shape;195;p28"/>
          <p:cNvSpPr/>
          <p:nvPr/>
        </p:nvSpPr>
        <p:spPr>
          <a:xfrm>
            <a:off x="2345787" y="918925"/>
            <a:ext cx="2198100" cy="3794700"/>
          </a:xfrm>
          <a:prstGeom prst="roundRect">
            <a:avLst>
              <a:gd fmla="val 16667" name="adj"/>
            </a:avLst>
          </a:prstGeom>
          <a:solidFill>
            <a:schemeClr val="lt1"/>
          </a:solidFill>
          <a:ln cap="flat" cmpd="sng" w="9525">
            <a:solidFill>
              <a:srgbClr val="4BA173"/>
            </a:solidFill>
            <a:prstDash val="solid"/>
            <a:round/>
            <a:headEnd len="sm" w="sm" type="none"/>
            <a:tailEnd len="sm" w="sm" type="none"/>
          </a:ln>
          <a:effectLst>
            <a:outerShdw blurRad="57150" rotWithShape="0" algn="bl" dir="5400000" dist="19050">
              <a:schemeClr val="dk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6" name="Google Shape;196;p28"/>
          <p:cNvSpPr/>
          <p:nvPr/>
        </p:nvSpPr>
        <p:spPr>
          <a:xfrm>
            <a:off x="4626651" y="918925"/>
            <a:ext cx="2198100" cy="3794700"/>
          </a:xfrm>
          <a:prstGeom prst="roundRect">
            <a:avLst>
              <a:gd fmla="val 16667" name="adj"/>
            </a:avLst>
          </a:prstGeom>
          <a:solidFill>
            <a:schemeClr val="lt1"/>
          </a:solidFill>
          <a:ln cap="flat" cmpd="sng" w="9525">
            <a:solidFill>
              <a:srgbClr val="4BA173"/>
            </a:solidFill>
            <a:prstDash val="solid"/>
            <a:round/>
            <a:headEnd len="sm" w="sm" type="none"/>
            <a:tailEnd len="sm" w="sm" type="none"/>
          </a:ln>
          <a:effectLst>
            <a:outerShdw blurRad="57150" rotWithShape="0" algn="bl" dir="5400000" dist="19050">
              <a:schemeClr val="dk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7" name="Google Shape;197;p28"/>
          <p:cNvSpPr/>
          <p:nvPr/>
        </p:nvSpPr>
        <p:spPr>
          <a:xfrm>
            <a:off x="6907525" y="918850"/>
            <a:ext cx="2198100" cy="3794700"/>
          </a:xfrm>
          <a:prstGeom prst="roundRect">
            <a:avLst>
              <a:gd fmla="val 16667" name="adj"/>
            </a:avLst>
          </a:prstGeom>
          <a:solidFill>
            <a:schemeClr val="lt1"/>
          </a:solidFill>
          <a:ln cap="flat" cmpd="sng" w="9525">
            <a:solidFill>
              <a:srgbClr val="4BA173"/>
            </a:solidFill>
            <a:prstDash val="solid"/>
            <a:round/>
            <a:headEnd len="sm" w="sm" type="none"/>
            <a:tailEnd len="sm" w="sm" type="none"/>
          </a:ln>
          <a:effectLst>
            <a:outerShdw blurRad="57150" rotWithShape="0" algn="bl" dir="5400000" dist="19050">
              <a:schemeClr val="dk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8" name="Google Shape;198;p28"/>
          <p:cNvSpPr txBox="1"/>
          <p:nvPr>
            <p:ph type="title"/>
          </p:nvPr>
        </p:nvSpPr>
        <p:spPr>
          <a:xfrm>
            <a:off x="2495275" y="892113"/>
            <a:ext cx="1896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Abhinand</a:t>
            </a:r>
            <a:endParaRPr/>
          </a:p>
        </p:txBody>
      </p:sp>
      <p:sp>
        <p:nvSpPr>
          <p:cNvPr id="199" name="Google Shape;199;p28"/>
          <p:cNvSpPr txBox="1"/>
          <p:nvPr>
            <p:ph type="title"/>
          </p:nvPr>
        </p:nvSpPr>
        <p:spPr>
          <a:xfrm>
            <a:off x="4777550" y="892113"/>
            <a:ext cx="1896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Brianna</a:t>
            </a:r>
            <a:endParaRPr/>
          </a:p>
        </p:txBody>
      </p:sp>
      <p:sp>
        <p:nvSpPr>
          <p:cNvPr id="200" name="Google Shape;200;p28"/>
          <p:cNvSpPr txBox="1"/>
          <p:nvPr>
            <p:ph type="title"/>
          </p:nvPr>
        </p:nvSpPr>
        <p:spPr>
          <a:xfrm>
            <a:off x="7059825" y="892113"/>
            <a:ext cx="1896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Andrew</a:t>
            </a:r>
            <a:endParaRPr/>
          </a:p>
        </p:txBody>
      </p:sp>
      <p:sp>
        <p:nvSpPr>
          <p:cNvPr id="201" name="Google Shape;201;p28"/>
          <p:cNvSpPr txBox="1"/>
          <p:nvPr>
            <p:ph type="title"/>
          </p:nvPr>
        </p:nvSpPr>
        <p:spPr>
          <a:xfrm>
            <a:off x="2415475" y="1464825"/>
            <a:ext cx="2055900" cy="2826600"/>
          </a:xfrm>
          <a:prstGeom prst="rect">
            <a:avLst/>
          </a:prstGeom>
        </p:spPr>
        <p:txBody>
          <a:bodyPr anchorCtr="0" anchor="t" bIns="91425" lIns="91425" spcFirstLastPara="1" rIns="91425" wrap="square" tIns="91425">
            <a:normAutofit/>
          </a:bodyPr>
          <a:lstStyle/>
          <a:p>
            <a:pPr indent="-304800" lvl="0" marL="342900" rtl="0" algn="l">
              <a:lnSpc>
                <a:spcPct val="150000"/>
              </a:lnSpc>
              <a:spcBef>
                <a:spcPts val="0"/>
              </a:spcBef>
              <a:spcAft>
                <a:spcPts val="0"/>
              </a:spcAft>
              <a:buSzPts val="1200"/>
              <a:buChar char="●"/>
            </a:pPr>
            <a:r>
              <a:rPr lang="en" sz="1200"/>
              <a:t>Create</a:t>
            </a:r>
            <a:r>
              <a:rPr lang="en" sz="1200"/>
              <a:t> custom BERT model with task </a:t>
            </a:r>
            <a:endParaRPr sz="1200"/>
          </a:p>
          <a:p>
            <a:pPr indent="-304800" lvl="0" marL="342900" rtl="0" algn="l">
              <a:lnSpc>
                <a:spcPct val="150000"/>
              </a:lnSpc>
              <a:spcBef>
                <a:spcPts val="0"/>
              </a:spcBef>
              <a:spcAft>
                <a:spcPts val="0"/>
              </a:spcAft>
              <a:buSzPts val="1200"/>
              <a:buChar char="●"/>
            </a:pPr>
            <a:r>
              <a:rPr lang="en" sz="1200"/>
              <a:t>Fine tuned BertModel on QQP and SST-2</a:t>
            </a:r>
            <a:endParaRPr sz="1200"/>
          </a:p>
          <a:p>
            <a:pPr indent="-304800" lvl="0" marL="342900" rtl="0" algn="l">
              <a:lnSpc>
                <a:spcPct val="150000"/>
              </a:lnSpc>
              <a:spcBef>
                <a:spcPts val="0"/>
              </a:spcBef>
              <a:spcAft>
                <a:spcPts val="0"/>
              </a:spcAft>
              <a:buSzPts val="1200"/>
              <a:buChar char="●"/>
            </a:pPr>
            <a:r>
              <a:rPr lang="en" sz="1200"/>
              <a:t>Performed unstructured pruning on QQP and QNLI</a:t>
            </a:r>
            <a:endParaRPr sz="1200"/>
          </a:p>
          <a:p>
            <a:pPr indent="-304800" lvl="0" marL="342900" rtl="0" algn="l">
              <a:lnSpc>
                <a:spcPct val="150000"/>
              </a:lnSpc>
              <a:spcBef>
                <a:spcPts val="0"/>
              </a:spcBef>
              <a:spcAft>
                <a:spcPts val="0"/>
              </a:spcAft>
              <a:buSzPts val="1200"/>
              <a:buChar char="●"/>
            </a:pPr>
            <a:r>
              <a:rPr lang="en" sz="1200"/>
              <a:t>Generated heatmaps for the same</a:t>
            </a:r>
            <a:endParaRPr sz="1200"/>
          </a:p>
        </p:txBody>
      </p:sp>
      <p:sp>
        <p:nvSpPr>
          <p:cNvPr id="202" name="Google Shape;202;p28"/>
          <p:cNvSpPr txBox="1"/>
          <p:nvPr>
            <p:ph type="title"/>
          </p:nvPr>
        </p:nvSpPr>
        <p:spPr>
          <a:xfrm>
            <a:off x="4697750" y="1464825"/>
            <a:ext cx="2055900" cy="2826600"/>
          </a:xfrm>
          <a:prstGeom prst="rect">
            <a:avLst/>
          </a:prstGeom>
        </p:spPr>
        <p:txBody>
          <a:bodyPr anchorCtr="0" anchor="t" bIns="91425" lIns="91425" spcFirstLastPara="1" rIns="91425" wrap="square" tIns="91425">
            <a:normAutofit/>
          </a:bodyPr>
          <a:lstStyle/>
          <a:p>
            <a:pPr indent="-304800" lvl="0" marL="342900" rtl="0" algn="l">
              <a:lnSpc>
                <a:spcPct val="150000"/>
              </a:lnSpc>
              <a:spcBef>
                <a:spcPts val="0"/>
              </a:spcBef>
              <a:spcAft>
                <a:spcPts val="0"/>
              </a:spcAft>
              <a:buSzPts val="1200"/>
              <a:buChar char="●"/>
            </a:pPr>
            <a:r>
              <a:rPr lang="en" sz="1200"/>
              <a:t>Implemented code for attribution-based pruning</a:t>
            </a:r>
            <a:endParaRPr sz="1200"/>
          </a:p>
          <a:p>
            <a:pPr indent="-304800" lvl="0" marL="342900" rtl="0" algn="l">
              <a:lnSpc>
                <a:spcPct val="150000"/>
              </a:lnSpc>
              <a:spcBef>
                <a:spcPts val="0"/>
              </a:spcBef>
              <a:spcAft>
                <a:spcPts val="0"/>
              </a:spcAft>
              <a:buSzPts val="1200"/>
              <a:buChar char="●"/>
            </a:pPr>
            <a:r>
              <a:rPr lang="en" sz="1200"/>
              <a:t>Attribution pruning on SST-2 and QQP</a:t>
            </a:r>
            <a:endParaRPr sz="1200"/>
          </a:p>
          <a:p>
            <a:pPr indent="-304800" lvl="0" marL="342900" rtl="0" algn="l">
              <a:lnSpc>
                <a:spcPct val="150000"/>
              </a:lnSpc>
              <a:spcBef>
                <a:spcPts val="0"/>
              </a:spcBef>
              <a:spcAft>
                <a:spcPts val="0"/>
              </a:spcAft>
              <a:buSzPts val="1200"/>
              <a:buChar char="●"/>
            </a:pPr>
            <a:r>
              <a:rPr lang="en" sz="1200"/>
              <a:t>Generated heatmaps and accuracy plots</a:t>
            </a:r>
            <a:endParaRPr sz="1200"/>
          </a:p>
        </p:txBody>
      </p:sp>
      <p:sp>
        <p:nvSpPr>
          <p:cNvPr id="203" name="Google Shape;203;p28"/>
          <p:cNvSpPr txBox="1"/>
          <p:nvPr>
            <p:ph type="title"/>
          </p:nvPr>
        </p:nvSpPr>
        <p:spPr>
          <a:xfrm>
            <a:off x="6980025" y="1464825"/>
            <a:ext cx="2055900" cy="2826600"/>
          </a:xfrm>
          <a:prstGeom prst="rect">
            <a:avLst/>
          </a:prstGeom>
        </p:spPr>
        <p:txBody>
          <a:bodyPr anchorCtr="0" anchor="t" bIns="91425" lIns="91425" spcFirstLastPara="1" rIns="91425" wrap="square" tIns="91425">
            <a:normAutofit/>
          </a:bodyPr>
          <a:lstStyle/>
          <a:p>
            <a:pPr indent="-304800" lvl="0" marL="342900" rtl="0" algn="l">
              <a:lnSpc>
                <a:spcPct val="150000"/>
              </a:lnSpc>
              <a:spcBef>
                <a:spcPts val="0"/>
              </a:spcBef>
              <a:spcAft>
                <a:spcPts val="0"/>
              </a:spcAft>
              <a:buSzPts val="1200"/>
              <a:buChar char="●"/>
            </a:pPr>
            <a:r>
              <a:rPr lang="en" sz="1200"/>
              <a:t>Led group through </a:t>
            </a:r>
            <a:r>
              <a:rPr lang="en" sz="1200"/>
              <a:t>research</a:t>
            </a:r>
            <a:r>
              <a:rPr lang="en" sz="1200"/>
              <a:t> and implementation</a:t>
            </a:r>
            <a:endParaRPr sz="1200"/>
          </a:p>
          <a:p>
            <a:pPr indent="-304800" lvl="0" marL="342900" rtl="0" algn="l">
              <a:lnSpc>
                <a:spcPct val="150000"/>
              </a:lnSpc>
              <a:spcBef>
                <a:spcPts val="0"/>
              </a:spcBef>
              <a:spcAft>
                <a:spcPts val="0"/>
              </a:spcAft>
              <a:buSzPts val="1200"/>
              <a:buChar char="●"/>
            </a:pPr>
            <a:r>
              <a:rPr lang="en" sz="1200"/>
              <a:t>Modified torch_cka to work with BERT</a:t>
            </a:r>
            <a:endParaRPr sz="1200"/>
          </a:p>
          <a:p>
            <a:pPr indent="-304800" lvl="0" marL="342900" rtl="0" algn="l">
              <a:lnSpc>
                <a:spcPct val="150000"/>
              </a:lnSpc>
              <a:spcBef>
                <a:spcPts val="0"/>
              </a:spcBef>
              <a:spcAft>
                <a:spcPts val="0"/>
              </a:spcAft>
              <a:buSzPts val="1200"/>
              <a:buChar char="●"/>
            </a:pPr>
            <a:r>
              <a:rPr lang="en" sz="1200"/>
              <a:t>Generated heatmaps and stacked them temporally </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p:nvPr/>
        </p:nvSpPr>
        <p:spPr>
          <a:xfrm>
            <a:off x="450150" y="871225"/>
            <a:ext cx="8243700" cy="3794700"/>
          </a:xfrm>
          <a:prstGeom prst="roundRect">
            <a:avLst>
              <a:gd fmla="val 16667" name="adj"/>
            </a:avLst>
          </a:prstGeom>
          <a:solidFill>
            <a:schemeClr val="lt1"/>
          </a:solidFill>
          <a:ln cap="flat" cmpd="sng" w="9525">
            <a:solidFill>
              <a:srgbClr val="4BA173"/>
            </a:solidFill>
            <a:prstDash val="solid"/>
            <a:round/>
            <a:headEnd len="sm" w="sm" type="none"/>
            <a:tailEnd len="sm" w="sm" type="none"/>
          </a:ln>
          <a:effectLst>
            <a:outerShdw blurRad="57150" rotWithShape="0" algn="bl" dir="5400000" dist="19050">
              <a:schemeClr val="dk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09" name="Google Shape;209;p29"/>
          <p:cNvSpPr txBox="1"/>
          <p:nvPr>
            <p:ph type="title"/>
          </p:nvPr>
        </p:nvSpPr>
        <p:spPr>
          <a:xfrm>
            <a:off x="311700" y="245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Conclusion</a:t>
            </a:r>
            <a:endParaRPr sz="3000"/>
          </a:p>
        </p:txBody>
      </p:sp>
      <p:sp>
        <p:nvSpPr>
          <p:cNvPr id="210" name="Google Shape;210;p29"/>
          <p:cNvSpPr txBox="1"/>
          <p:nvPr/>
        </p:nvSpPr>
        <p:spPr>
          <a:xfrm>
            <a:off x="500875" y="1223275"/>
            <a:ext cx="8081400" cy="3323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Proxima Nova"/>
              <a:buChar char="●"/>
            </a:pPr>
            <a:r>
              <a:rPr lang="en" sz="1600">
                <a:solidFill>
                  <a:srgbClr val="202124"/>
                </a:solidFill>
                <a:highlight>
                  <a:srgbClr val="FFFFFF"/>
                </a:highlight>
                <a:latin typeface="Proxima Nova"/>
                <a:ea typeface="Proxima Nova"/>
                <a:cs typeface="Proxima Nova"/>
                <a:sym typeface="Proxima Nova"/>
              </a:rPr>
              <a:t>Each task had a unique response to pruning</a:t>
            </a:r>
            <a:endParaRPr sz="1600">
              <a:solidFill>
                <a:srgbClr val="202124"/>
              </a:solidFill>
              <a:highlight>
                <a:srgbClr val="FFFFFF"/>
              </a:highlight>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rgbClr val="202124"/>
                </a:solidFill>
                <a:highlight>
                  <a:srgbClr val="FFFFFF"/>
                </a:highlight>
                <a:latin typeface="Proxima Nova"/>
                <a:ea typeface="Proxima Nova"/>
                <a:cs typeface="Proxima Nova"/>
                <a:sym typeface="Proxima Nova"/>
              </a:rPr>
              <a:t>Different pruning methods led to different representations on the same task</a:t>
            </a:r>
            <a:endParaRPr sz="1600">
              <a:solidFill>
                <a:srgbClr val="202124"/>
              </a:solidFill>
              <a:highlight>
                <a:srgbClr val="FFFFFF"/>
              </a:highlight>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rgbClr val="202124"/>
                </a:solidFill>
                <a:highlight>
                  <a:srgbClr val="FFFFFF"/>
                </a:highlight>
                <a:latin typeface="Proxima Nova"/>
                <a:ea typeface="Proxima Nova"/>
                <a:cs typeface="Proxima Nova"/>
                <a:sym typeface="Proxima Nova"/>
              </a:rPr>
              <a:t>No global structure across all tasks</a:t>
            </a:r>
            <a:endParaRPr sz="1600">
              <a:solidFill>
                <a:srgbClr val="202124"/>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sz="1600">
              <a:solidFill>
                <a:srgbClr val="202124"/>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sz="1600">
              <a:solidFill>
                <a:srgbClr val="202124"/>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sz="1600">
              <a:solidFill>
                <a:srgbClr val="202124"/>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sz="1600">
              <a:solidFill>
                <a:srgbClr val="202124"/>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sz="1600">
              <a:solidFill>
                <a:srgbClr val="202124"/>
              </a:solidFill>
              <a:highlight>
                <a:srgbClr val="FFFFFF"/>
              </a:highlight>
              <a:latin typeface="Proxima Nova"/>
              <a:ea typeface="Proxima Nova"/>
              <a:cs typeface="Proxima Nova"/>
              <a:sym typeface="Proxima Nova"/>
            </a:endParaRPr>
          </a:p>
        </p:txBody>
      </p:sp>
      <p:sp>
        <p:nvSpPr>
          <p:cNvPr id="211" name="Google Shape;211;p29"/>
          <p:cNvSpPr txBox="1"/>
          <p:nvPr/>
        </p:nvSpPr>
        <p:spPr>
          <a:xfrm>
            <a:off x="1596775" y="2762725"/>
            <a:ext cx="5889600" cy="101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202124"/>
                </a:solidFill>
                <a:highlight>
                  <a:srgbClr val="FFFFFF"/>
                </a:highlight>
                <a:latin typeface="Proxima Nova"/>
                <a:ea typeface="Proxima Nova"/>
                <a:cs typeface="Proxima Nova"/>
                <a:sym typeface="Proxima Nova"/>
              </a:rPr>
              <a:t>THANK YOU!</a:t>
            </a:r>
            <a:endParaRPr sz="1600">
              <a:solidFill>
                <a:srgbClr val="202124"/>
              </a:solidFill>
              <a:highlight>
                <a:srgbClr val="FFFFFF"/>
              </a:highlight>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p:nvPr/>
        </p:nvSpPr>
        <p:spPr>
          <a:xfrm>
            <a:off x="450150" y="871225"/>
            <a:ext cx="8243700" cy="3794700"/>
          </a:xfrm>
          <a:prstGeom prst="roundRect">
            <a:avLst>
              <a:gd fmla="val 16667" name="adj"/>
            </a:avLst>
          </a:prstGeom>
          <a:solidFill>
            <a:schemeClr val="lt1"/>
          </a:solidFill>
          <a:ln cap="flat" cmpd="sng" w="9525">
            <a:solidFill>
              <a:srgbClr val="4BA173"/>
            </a:solidFill>
            <a:prstDash val="solid"/>
            <a:round/>
            <a:headEnd len="sm" w="sm" type="none"/>
            <a:tailEnd len="sm" w="sm" type="none"/>
          </a:ln>
          <a:effectLst>
            <a:outerShdw blurRad="57150" rotWithShape="0" algn="bl" dir="5400000" dist="19050">
              <a:schemeClr val="dk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66" name="Google Shape;66;p14"/>
          <p:cNvSpPr txBox="1"/>
          <p:nvPr>
            <p:ph type="title"/>
          </p:nvPr>
        </p:nvSpPr>
        <p:spPr>
          <a:xfrm>
            <a:off x="311700" y="245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Introduction</a:t>
            </a:r>
            <a:endParaRPr sz="3000"/>
          </a:p>
        </p:txBody>
      </p:sp>
      <p:sp>
        <p:nvSpPr>
          <p:cNvPr id="67" name="Google Shape;67;p14"/>
          <p:cNvSpPr txBox="1"/>
          <p:nvPr/>
        </p:nvSpPr>
        <p:spPr>
          <a:xfrm>
            <a:off x="500875" y="1223275"/>
            <a:ext cx="8081400" cy="3323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Proxima Nova"/>
              <a:buChar char="●"/>
            </a:pPr>
            <a:r>
              <a:rPr lang="en" sz="1600">
                <a:solidFill>
                  <a:srgbClr val="202124"/>
                </a:solidFill>
                <a:highlight>
                  <a:srgbClr val="FFFFFF"/>
                </a:highlight>
                <a:latin typeface="Proxima Nova"/>
                <a:ea typeface="Proxima Nova"/>
                <a:cs typeface="Proxima Nova"/>
                <a:sym typeface="Proxima Nova"/>
              </a:rPr>
              <a:t>Fine tune BERT for </a:t>
            </a:r>
            <a:r>
              <a:rPr lang="en" sz="1600">
                <a:solidFill>
                  <a:srgbClr val="202124"/>
                </a:solidFill>
                <a:highlight>
                  <a:srgbClr val="FFFFFF"/>
                </a:highlight>
                <a:latin typeface="Proxima Nova"/>
                <a:ea typeface="Proxima Nova"/>
                <a:cs typeface="Proxima Nova"/>
                <a:sym typeface="Proxima Nova"/>
              </a:rPr>
              <a:t>particular</a:t>
            </a:r>
            <a:r>
              <a:rPr lang="en" sz="1600">
                <a:solidFill>
                  <a:srgbClr val="202124"/>
                </a:solidFill>
                <a:highlight>
                  <a:srgbClr val="FFFFFF"/>
                </a:highlight>
                <a:latin typeface="Proxima Nova"/>
                <a:ea typeface="Proxima Nova"/>
                <a:cs typeface="Proxima Nova"/>
                <a:sym typeface="Proxima Nova"/>
              </a:rPr>
              <a:t> tasks</a:t>
            </a:r>
            <a:endParaRPr sz="1600">
              <a:solidFill>
                <a:srgbClr val="202124"/>
              </a:solidFill>
              <a:highlight>
                <a:srgbClr val="FFFFFF"/>
              </a:highlight>
              <a:latin typeface="Proxima Nova"/>
              <a:ea typeface="Proxima Nova"/>
              <a:cs typeface="Proxima Nova"/>
              <a:sym typeface="Proxima Nova"/>
            </a:endParaRPr>
          </a:p>
          <a:p>
            <a:pPr indent="-342900" lvl="0" marL="457200" rtl="0" algn="l">
              <a:lnSpc>
                <a:spcPct val="150000"/>
              </a:lnSpc>
              <a:spcBef>
                <a:spcPts val="0"/>
              </a:spcBef>
              <a:spcAft>
                <a:spcPts val="0"/>
              </a:spcAft>
              <a:buClr>
                <a:schemeClr val="dk1"/>
              </a:buClr>
              <a:buSzPts val="1800"/>
              <a:buFont typeface="Proxima Nova"/>
              <a:buChar char="●"/>
            </a:pPr>
            <a:r>
              <a:rPr lang="en" sz="1600">
                <a:solidFill>
                  <a:srgbClr val="202124"/>
                </a:solidFill>
                <a:highlight>
                  <a:srgbClr val="FFFFFF"/>
                </a:highlight>
                <a:latin typeface="Proxima Nova"/>
                <a:ea typeface="Proxima Nova"/>
                <a:cs typeface="Proxima Nova"/>
                <a:sym typeface="Proxima Nova"/>
              </a:rPr>
              <a:t>Prune each of those tasks</a:t>
            </a:r>
            <a:endParaRPr sz="1600">
              <a:solidFill>
                <a:srgbClr val="202124"/>
              </a:solidFill>
              <a:highlight>
                <a:srgbClr val="FFFFFF"/>
              </a:highlight>
              <a:latin typeface="Proxima Nova"/>
              <a:ea typeface="Proxima Nova"/>
              <a:cs typeface="Proxima Nova"/>
              <a:sym typeface="Proxima Nova"/>
            </a:endParaRPr>
          </a:p>
          <a:p>
            <a:pPr indent="-342900" lvl="0" marL="457200" rtl="0" algn="l">
              <a:lnSpc>
                <a:spcPct val="150000"/>
              </a:lnSpc>
              <a:spcBef>
                <a:spcPts val="0"/>
              </a:spcBef>
              <a:spcAft>
                <a:spcPts val="0"/>
              </a:spcAft>
              <a:buClr>
                <a:schemeClr val="dk1"/>
              </a:buClr>
              <a:buSzPts val="1800"/>
              <a:buFont typeface="Proxima Nova"/>
              <a:buChar char="●"/>
            </a:pPr>
            <a:r>
              <a:rPr lang="en" sz="1600">
                <a:solidFill>
                  <a:srgbClr val="202124"/>
                </a:solidFill>
                <a:highlight>
                  <a:srgbClr val="FFFFFF"/>
                </a:highlight>
                <a:latin typeface="Proxima Nova"/>
                <a:ea typeface="Proxima Nova"/>
                <a:cs typeface="Proxima Nova"/>
                <a:sym typeface="Proxima Nova"/>
              </a:rPr>
              <a:t>Do tasks respond differently to </a:t>
            </a:r>
            <a:r>
              <a:rPr lang="en" sz="1600">
                <a:solidFill>
                  <a:srgbClr val="202124"/>
                </a:solidFill>
                <a:highlight>
                  <a:srgbClr val="FFFFFF"/>
                </a:highlight>
                <a:latin typeface="Proxima Nova"/>
                <a:ea typeface="Proxima Nova"/>
                <a:cs typeface="Proxima Nova"/>
                <a:sym typeface="Proxima Nova"/>
              </a:rPr>
              <a:t>pruning</a:t>
            </a:r>
            <a:r>
              <a:rPr lang="en" sz="1600">
                <a:solidFill>
                  <a:srgbClr val="202124"/>
                </a:solidFill>
                <a:highlight>
                  <a:srgbClr val="FFFFFF"/>
                </a:highlight>
                <a:latin typeface="Proxima Nova"/>
                <a:ea typeface="Proxima Nova"/>
                <a:cs typeface="Proxima Nova"/>
                <a:sym typeface="Proxima Nova"/>
              </a:rPr>
              <a:t>?</a:t>
            </a:r>
            <a:endParaRPr sz="1600">
              <a:solidFill>
                <a:srgbClr val="202124"/>
              </a:solidFill>
              <a:highlight>
                <a:srgbClr val="FFFFFF"/>
              </a:highlight>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245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Multi task model </a:t>
            </a:r>
            <a:endParaRPr sz="3000"/>
          </a:p>
        </p:txBody>
      </p:sp>
      <p:pic>
        <p:nvPicPr>
          <p:cNvPr id="73" name="Google Shape;73;p15"/>
          <p:cNvPicPr preferRelativeResize="0"/>
          <p:nvPr/>
        </p:nvPicPr>
        <p:blipFill>
          <a:blip r:embed="rId3">
            <a:alphaModFix/>
          </a:blip>
          <a:stretch>
            <a:fillRect/>
          </a:stretch>
        </p:blipFill>
        <p:spPr>
          <a:xfrm>
            <a:off x="311700" y="1017725"/>
            <a:ext cx="8611400" cy="3712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245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Tasks</a:t>
            </a:r>
            <a:endParaRPr sz="3000"/>
          </a:p>
        </p:txBody>
      </p:sp>
      <p:sp>
        <p:nvSpPr>
          <p:cNvPr id="79" name="Google Shape;79;p16"/>
          <p:cNvSpPr/>
          <p:nvPr/>
        </p:nvSpPr>
        <p:spPr>
          <a:xfrm>
            <a:off x="138325" y="918850"/>
            <a:ext cx="2884200" cy="3794700"/>
          </a:xfrm>
          <a:prstGeom prst="roundRect">
            <a:avLst>
              <a:gd fmla="val 16667" name="adj"/>
            </a:avLst>
          </a:prstGeom>
          <a:solidFill>
            <a:schemeClr val="lt1"/>
          </a:solidFill>
          <a:ln cap="flat" cmpd="sng" w="9525">
            <a:solidFill>
              <a:srgbClr val="4BA173"/>
            </a:solidFill>
            <a:prstDash val="solid"/>
            <a:round/>
            <a:headEnd len="sm" w="sm" type="none"/>
            <a:tailEnd len="sm" w="sm" type="none"/>
          </a:ln>
          <a:effectLst>
            <a:outerShdw blurRad="57150" rotWithShape="0" algn="bl" dir="5400000" dist="19050">
              <a:schemeClr val="dk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80" name="Google Shape;80;p16"/>
          <p:cNvSpPr/>
          <p:nvPr/>
        </p:nvSpPr>
        <p:spPr>
          <a:xfrm>
            <a:off x="3129900" y="918925"/>
            <a:ext cx="2884200" cy="3794700"/>
          </a:xfrm>
          <a:prstGeom prst="roundRect">
            <a:avLst>
              <a:gd fmla="val 16667" name="adj"/>
            </a:avLst>
          </a:prstGeom>
          <a:solidFill>
            <a:schemeClr val="lt1"/>
          </a:solidFill>
          <a:ln cap="flat" cmpd="sng" w="9525">
            <a:solidFill>
              <a:srgbClr val="4BA173"/>
            </a:solidFill>
            <a:prstDash val="solid"/>
            <a:round/>
            <a:headEnd len="sm" w="sm" type="none"/>
            <a:tailEnd len="sm" w="sm" type="none"/>
          </a:ln>
          <a:effectLst>
            <a:outerShdw blurRad="57150" rotWithShape="0" algn="bl" dir="5400000" dist="19050">
              <a:schemeClr val="dk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81" name="Google Shape;81;p16"/>
          <p:cNvSpPr/>
          <p:nvPr/>
        </p:nvSpPr>
        <p:spPr>
          <a:xfrm>
            <a:off x="6121475" y="918925"/>
            <a:ext cx="2884200" cy="3794700"/>
          </a:xfrm>
          <a:prstGeom prst="roundRect">
            <a:avLst>
              <a:gd fmla="val 16667" name="adj"/>
            </a:avLst>
          </a:prstGeom>
          <a:solidFill>
            <a:schemeClr val="lt1"/>
          </a:solidFill>
          <a:ln cap="flat" cmpd="sng" w="9525">
            <a:solidFill>
              <a:srgbClr val="4BA173"/>
            </a:solidFill>
            <a:prstDash val="solid"/>
            <a:round/>
            <a:headEnd len="sm" w="sm" type="none"/>
            <a:tailEnd len="sm" w="sm" type="none"/>
          </a:ln>
          <a:effectLst>
            <a:outerShdw blurRad="57150" rotWithShape="0" algn="bl" dir="5400000" dist="19050">
              <a:schemeClr val="dk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82" name="Google Shape;82;p16"/>
          <p:cNvSpPr txBox="1"/>
          <p:nvPr>
            <p:ph type="title"/>
          </p:nvPr>
        </p:nvSpPr>
        <p:spPr>
          <a:xfrm>
            <a:off x="888700" y="926750"/>
            <a:ext cx="1185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SST-2</a:t>
            </a:r>
            <a:endParaRPr/>
          </a:p>
        </p:txBody>
      </p:sp>
      <p:sp>
        <p:nvSpPr>
          <p:cNvPr id="83" name="Google Shape;83;p16"/>
          <p:cNvSpPr txBox="1"/>
          <p:nvPr>
            <p:ph type="title"/>
          </p:nvPr>
        </p:nvSpPr>
        <p:spPr>
          <a:xfrm>
            <a:off x="3979500" y="953425"/>
            <a:ext cx="1185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QQP</a:t>
            </a:r>
            <a:endParaRPr/>
          </a:p>
        </p:txBody>
      </p:sp>
      <p:sp>
        <p:nvSpPr>
          <p:cNvPr id="84" name="Google Shape;84;p16"/>
          <p:cNvSpPr txBox="1"/>
          <p:nvPr>
            <p:ph type="title"/>
          </p:nvPr>
        </p:nvSpPr>
        <p:spPr>
          <a:xfrm>
            <a:off x="6971075" y="953425"/>
            <a:ext cx="1185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QNLI</a:t>
            </a:r>
            <a:endParaRPr/>
          </a:p>
        </p:txBody>
      </p:sp>
      <p:sp>
        <p:nvSpPr>
          <p:cNvPr id="85" name="Google Shape;85;p16"/>
          <p:cNvSpPr txBox="1"/>
          <p:nvPr>
            <p:ph type="title"/>
          </p:nvPr>
        </p:nvSpPr>
        <p:spPr>
          <a:xfrm>
            <a:off x="310075" y="1526125"/>
            <a:ext cx="2540700" cy="10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600">
                <a:solidFill>
                  <a:srgbClr val="202124"/>
                </a:solidFill>
                <a:highlight>
                  <a:srgbClr val="FFFFFF"/>
                </a:highlight>
              </a:rPr>
              <a:t>Predict the sentiment of a given sentence.</a:t>
            </a:r>
            <a:endParaRPr sz="1600"/>
          </a:p>
        </p:txBody>
      </p:sp>
      <p:sp>
        <p:nvSpPr>
          <p:cNvPr id="86" name="Google Shape;86;p16"/>
          <p:cNvSpPr txBox="1"/>
          <p:nvPr>
            <p:ph type="title"/>
          </p:nvPr>
        </p:nvSpPr>
        <p:spPr>
          <a:xfrm>
            <a:off x="3301650" y="1526125"/>
            <a:ext cx="2540700" cy="1064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1800">
                <a:solidFill>
                  <a:srgbClr val="202124"/>
                </a:solidFill>
                <a:highlight>
                  <a:srgbClr val="FFFFFF"/>
                </a:highlight>
              </a:rPr>
              <a:t>Determine whether a pair of questions are semantically equivalent.</a:t>
            </a:r>
            <a:endParaRPr sz="1800"/>
          </a:p>
        </p:txBody>
      </p:sp>
      <p:sp>
        <p:nvSpPr>
          <p:cNvPr id="87" name="Google Shape;87;p16"/>
          <p:cNvSpPr txBox="1"/>
          <p:nvPr>
            <p:ph type="title"/>
          </p:nvPr>
        </p:nvSpPr>
        <p:spPr>
          <a:xfrm>
            <a:off x="6293225" y="1526125"/>
            <a:ext cx="2540700" cy="1064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1800">
                <a:solidFill>
                  <a:srgbClr val="202124"/>
                </a:solidFill>
                <a:highlight>
                  <a:srgbClr val="FFFFFF"/>
                </a:highlight>
              </a:rPr>
              <a:t>Determine whether the context sentence contains the answer to the question.</a:t>
            </a:r>
            <a:endParaRPr sz="1800"/>
          </a:p>
        </p:txBody>
      </p:sp>
      <p:sp>
        <p:nvSpPr>
          <p:cNvPr id="88" name="Google Shape;88;p16"/>
          <p:cNvSpPr txBox="1"/>
          <p:nvPr>
            <p:ph type="title"/>
          </p:nvPr>
        </p:nvSpPr>
        <p:spPr>
          <a:xfrm>
            <a:off x="310075" y="2726025"/>
            <a:ext cx="2540700" cy="10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460">
                <a:latin typeface="Courier New"/>
                <a:ea typeface="Courier New"/>
                <a:cs typeface="Courier New"/>
                <a:sym typeface="Courier New"/>
              </a:rPr>
              <a:t>“a depressed fifteen-year-old 's suicidal poetry”</a:t>
            </a:r>
            <a:endParaRPr sz="1460">
              <a:latin typeface="Courier New"/>
              <a:ea typeface="Courier New"/>
              <a:cs typeface="Courier New"/>
              <a:sym typeface="Courier New"/>
            </a:endParaRPr>
          </a:p>
        </p:txBody>
      </p:sp>
      <p:sp>
        <p:nvSpPr>
          <p:cNvPr id="89" name="Google Shape;89;p16"/>
          <p:cNvSpPr txBox="1"/>
          <p:nvPr>
            <p:ph type="title"/>
          </p:nvPr>
        </p:nvSpPr>
        <p:spPr>
          <a:xfrm>
            <a:off x="3301650" y="2769425"/>
            <a:ext cx="2540700" cy="10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360">
                <a:latin typeface="Courier New"/>
                <a:ea typeface="Courier New"/>
                <a:cs typeface="Courier New"/>
                <a:sym typeface="Courier New"/>
              </a:rPr>
              <a:t>“What can one do after MBBS?”</a:t>
            </a:r>
            <a:endParaRPr sz="1360">
              <a:latin typeface="Courier New"/>
              <a:ea typeface="Courier New"/>
              <a:cs typeface="Courier New"/>
              <a:sym typeface="Courier New"/>
            </a:endParaRPr>
          </a:p>
          <a:p>
            <a:pPr indent="0" lvl="0" marL="0" rtl="0" algn="ctr">
              <a:spcBef>
                <a:spcPts val="0"/>
              </a:spcBef>
              <a:spcAft>
                <a:spcPts val="0"/>
              </a:spcAft>
              <a:buSzPts val="990"/>
              <a:buNone/>
            </a:pPr>
            <a:r>
              <a:rPr lang="en" sz="1360">
                <a:latin typeface="Courier New"/>
                <a:ea typeface="Courier New"/>
                <a:cs typeface="Courier New"/>
                <a:sym typeface="Courier New"/>
              </a:rPr>
              <a:t>“What do i do after my MBBS ?”</a:t>
            </a:r>
            <a:endParaRPr sz="1360">
              <a:latin typeface="Courier New"/>
              <a:ea typeface="Courier New"/>
              <a:cs typeface="Courier New"/>
              <a:sym typeface="Courier New"/>
            </a:endParaRPr>
          </a:p>
        </p:txBody>
      </p:sp>
      <p:sp>
        <p:nvSpPr>
          <p:cNvPr id="90" name="Google Shape;90;p16"/>
          <p:cNvSpPr txBox="1"/>
          <p:nvPr>
            <p:ph type="title"/>
          </p:nvPr>
        </p:nvSpPr>
        <p:spPr>
          <a:xfrm>
            <a:off x="6293225" y="2819425"/>
            <a:ext cx="2540700" cy="10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460">
                <a:latin typeface="Courier New"/>
                <a:ea typeface="Courier New"/>
                <a:cs typeface="Courier New"/>
                <a:sym typeface="Courier New"/>
              </a:rPr>
              <a:t>“What percentage of the population is of the Rakhine descendant line ?”</a:t>
            </a:r>
            <a:endParaRPr sz="1460">
              <a:latin typeface="Courier New"/>
              <a:ea typeface="Courier New"/>
              <a:cs typeface="Courier New"/>
              <a:sym typeface="Courier New"/>
            </a:endParaRPr>
          </a:p>
          <a:p>
            <a:pPr indent="0" lvl="0" marL="0" rtl="0" algn="ctr">
              <a:spcBef>
                <a:spcPts val="0"/>
              </a:spcBef>
              <a:spcAft>
                <a:spcPts val="0"/>
              </a:spcAft>
              <a:buSzPts val="990"/>
              <a:buNone/>
            </a:pPr>
            <a:r>
              <a:rPr lang="en" sz="1460">
                <a:latin typeface="Courier New"/>
                <a:ea typeface="Courier New"/>
                <a:cs typeface="Courier New"/>
                <a:sym typeface="Courier New"/>
              </a:rPr>
              <a:t>“The Rakhine people constitute 4% of the population.”</a:t>
            </a:r>
            <a:endParaRPr sz="1360">
              <a:solidFill>
                <a:srgbClr val="980000"/>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457775" y="245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Pruning techniques </a:t>
            </a:r>
            <a:endParaRPr sz="3000"/>
          </a:p>
        </p:txBody>
      </p:sp>
      <p:sp>
        <p:nvSpPr>
          <p:cNvPr id="96" name="Google Shape;96;p17"/>
          <p:cNvSpPr/>
          <p:nvPr/>
        </p:nvSpPr>
        <p:spPr>
          <a:xfrm>
            <a:off x="4641863" y="1168675"/>
            <a:ext cx="4336500" cy="34164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7" name="Google Shape;97;p17"/>
          <p:cNvSpPr/>
          <p:nvPr/>
        </p:nvSpPr>
        <p:spPr>
          <a:xfrm>
            <a:off x="165638" y="1168675"/>
            <a:ext cx="4336500" cy="34164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8" name="Google Shape;98;p17"/>
          <p:cNvSpPr txBox="1"/>
          <p:nvPr>
            <p:ph type="title"/>
          </p:nvPr>
        </p:nvSpPr>
        <p:spPr>
          <a:xfrm>
            <a:off x="734300" y="1168675"/>
            <a:ext cx="31992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Unstructured </a:t>
            </a:r>
            <a:endParaRPr/>
          </a:p>
        </p:txBody>
      </p:sp>
      <p:sp>
        <p:nvSpPr>
          <p:cNvPr id="99" name="Google Shape;99;p17"/>
          <p:cNvSpPr txBox="1"/>
          <p:nvPr>
            <p:ph type="title"/>
          </p:nvPr>
        </p:nvSpPr>
        <p:spPr>
          <a:xfrm>
            <a:off x="5210525" y="1168675"/>
            <a:ext cx="31992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Attribution</a:t>
            </a:r>
            <a:r>
              <a:rPr lang="en"/>
              <a:t> </a:t>
            </a:r>
            <a:endParaRPr/>
          </a:p>
        </p:txBody>
      </p:sp>
      <p:sp>
        <p:nvSpPr>
          <p:cNvPr id="100" name="Google Shape;100;p17"/>
          <p:cNvSpPr txBox="1"/>
          <p:nvPr>
            <p:ph type="title"/>
          </p:nvPr>
        </p:nvSpPr>
        <p:spPr>
          <a:xfrm>
            <a:off x="4718763" y="1752925"/>
            <a:ext cx="3855000" cy="2247900"/>
          </a:xfrm>
          <a:prstGeom prst="rect">
            <a:avLst/>
          </a:prstGeom>
        </p:spPr>
        <p:txBody>
          <a:bodyPr anchorCtr="0" anchor="t" bIns="91425" lIns="91425" spcFirstLastPara="1" rIns="91425" wrap="square" tIns="91425">
            <a:normAutofit/>
          </a:bodyPr>
          <a:lstStyle/>
          <a:p>
            <a:pPr indent="0" lvl="0" marL="457200" rtl="0" algn="ctr">
              <a:spcBef>
                <a:spcPts val="0"/>
              </a:spcBef>
              <a:spcAft>
                <a:spcPts val="0"/>
              </a:spcAft>
              <a:buNone/>
            </a:pPr>
            <a:r>
              <a:rPr lang="en" sz="1600">
                <a:solidFill>
                  <a:srgbClr val="202124"/>
                </a:solidFill>
                <a:highlight>
                  <a:schemeClr val="lt1"/>
                </a:highlight>
              </a:rPr>
              <a:t>Structured pruning of neurons</a:t>
            </a:r>
            <a:endParaRPr sz="1600">
              <a:solidFill>
                <a:srgbClr val="202124"/>
              </a:solidFill>
              <a:highlight>
                <a:schemeClr val="lt1"/>
              </a:highlight>
            </a:endParaRPr>
          </a:p>
          <a:p>
            <a:pPr indent="0" lvl="0" marL="457200" rtl="0" algn="ctr">
              <a:spcBef>
                <a:spcPts val="0"/>
              </a:spcBef>
              <a:spcAft>
                <a:spcPts val="0"/>
              </a:spcAft>
              <a:buNone/>
            </a:pPr>
            <a:r>
              <a:t/>
            </a:r>
            <a:endParaRPr sz="500">
              <a:solidFill>
                <a:srgbClr val="202124"/>
              </a:solidFill>
              <a:highlight>
                <a:schemeClr val="lt1"/>
              </a:highlight>
            </a:endParaRPr>
          </a:p>
          <a:p>
            <a:pPr indent="0" lvl="0" marL="457200" rtl="0" algn="ctr">
              <a:spcBef>
                <a:spcPts val="0"/>
              </a:spcBef>
              <a:spcAft>
                <a:spcPts val="0"/>
              </a:spcAft>
              <a:buNone/>
            </a:pPr>
            <a:r>
              <a:rPr lang="en" sz="1600">
                <a:solidFill>
                  <a:srgbClr val="202124"/>
                </a:solidFill>
                <a:highlight>
                  <a:srgbClr val="FFFFFF"/>
                </a:highlight>
              </a:rPr>
              <a:t>Computes the task-specific neuron attribution in each layer</a:t>
            </a:r>
            <a:endParaRPr sz="1600">
              <a:solidFill>
                <a:srgbClr val="202124"/>
              </a:solidFill>
              <a:highlight>
                <a:srgbClr val="FFFFFF"/>
              </a:highlight>
            </a:endParaRPr>
          </a:p>
        </p:txBody>
      </p:sp>
      <p:sp>
        <p:nvSpPr>
          <p:cNvPr id="101" name="Google Shape;101;p17"/>
          <p:cNvSpPr txBox="1"/>
          <p:nvPr>
            <p:ph type="title"/>
          </p:nvPr>
        </p:nvSpPr>
        <p:spPr>
          <a:xfrm>
            <a:off x="406400" y="1836425"/>
            <a:ext cx="3855000" cy="2247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600">
                <a:solidFill>
                  <a:srgbClr val="202124"/>
                </a:solidFill>
                <a:highlight>
                  <a:srgbClr val="FFFFFF"/>
                </a:highlight>
              </a:rPr>
              <a:t>Prunes out low-magnitude weights</a:t>
            </a:r>
            <a:endParaRPr sz="1600">
              <a:solidFill>
                <a:srgbClr val="202124"/>
              </a:solidFill>
              <a:highlight>
                <a:srgbClr val="FFFFFF"/>
              </a:highlight>
            </a:endParaRPr>
          </a:p>
        </p:txBody>
      </p:sp>
      <p:pic>
        <p:nvPicPr>
          <p:cNvPr id="102" name="Google Shape;102;p17"/>
          <p:cNvPicPr preferRelativeResize="0"/>
          <p:nvPr/>
        </p:nvPicPr>
        <p:blipFill>
          <a:blip r:embed="rId3">
            <a:alphaModFix/>
          </a:blip>
          <a:stretch>
            <a:fillRect/>
          </a:stretch>
        </p:blipFill>
        <p:spPr>
          <a:xfrm>
            <a:off x="1025225" y="2672574"/>
            <a:ext cx="2617367" cy="1744700"/>
          </a:xfrm>
          <a:prstGeom prst="rect">
            <a:avLst/>
          </a:prstGeom>
          <a:noFill/>
          <a:ln>
            <a:noFill/>
          </a:ln>
        </p:spPr>
      </p:pic>
      <p:pic>
        <p:nvPicPr>
          <p:cNvPr id="103" name="Google Shape;103;p17"/>
          <p:cNvPicPr preferRelativeResize="0"/>
          <p:nvPr/>
        </p:nvPicPr>
        <p:blipFill>
          <a:blip r:embed="rId4">
            <a:alphaModFix/>
          </a:blip>
          <a:stretch>
            <a:fillRect/>
          </a:stretch>
        </p:blipFill>
        <p:spPr>
          <a:xfrm>
            <a:off x="5660019" y="2672575"/>
            <a:ext cx="2474925" cy="1744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8"/>
          <p:cNvPicPr preferRelativeResize="0"/>
          <p:nvPr/>
        </p:nvPicPr>
        <p:blipFill>
          <a:blip r:embed="rId3">
            <a:alphaModFix/>
          </a:blip>
          <a:stretch>
            <a:fillRect/>
          </a:stretch>
        </p:blipFill>
        <p:spPr>
          <a:xfrm>
            <a:off x="6379025" y="2628875"/>
            <a:ext cx="2453275" cy="2453275"/>
          </a:xfrm>
          <a:prstGeom prst="rect">
            <a:avLst/>
          </a:prstGeom>
          <a:noFill/>
          <a:ln>
            <a:noFill/>
          </a:ln>
        </p:spPr>
      </p:pic>
      <p:sp>
        <p:nvSpPr>
          <p:cNvPr id="109" name="Google Shape;109;p18"/>
          <p:cNvSpPr txBox="1"/>
          <p:nvPr>
            <p:ph type="title"/>
          </p:nvPr>
        </p:nvSpPr>
        <p:spPr>
          <a:xfrm>
            <a:off x="311700" y="1116625"/>
            <a:ext cx="8688300" cy="353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rgbClr val="202124"/>
                </a:solidFill>
                <a:highlight>
                  <a:srgbClr val="FFFFFF"/>
                </a:highlight>
              </a:rPr>
              <a:t>Problem</a:t>
            </a:r>
            <a:r>
              <a:rPr lang="en" sz="1600">
                <a:solidFill>
                  <a:srgbClr val="202124"/>
                </a:solidFill>
                <a:highlight>
                  <a:srgbClr val="FFFFFF"/>
                </a:highlight>
              </a:rPr>
              <a:t>: How to compare the baseline and pruned network?</a:t>
            </a:r>
            <a:endParaRPr sz="1600">
              <a:solidFill>
                <a:srgbClr val="202124"/>
              </a:solidFill>
              <a:highlight>
                <a:srgbClr val="FFFFFF"/>
              </a:highlight>
            </a:endParaRPr>
          </a:p>
          <a:p>
            <a:pPr indent="-330200" lvl="0" marL="457200" rtl="0" algn="l">
              <a:spcBef>
                <a:spcPts val="0"/>
              </a:spcBef>
              <a:spcAft>
                <a:spcPts val="0"/>
              </a:spcAft>
              <a:buClr>
                <a:srgbClr val="202124"/>
              </a:buClr>
              <a:buSzPts val="1600"/>
              <a:buChar char="●"/>
            </a:pPr>
            <a:r>
              <a:rPr lang="en" sz="1600">
                <a:solidFill>
                  <a:srgbClr val="202124"/>
                </a:solidFill>
                <a:highlight>
                  <a:srgbClr val="FFFFFF"/>
                </a:highlight>
              </a:rPr>
              <a:t>Accuracy works, but what if we want </a:t>
            </a:r>
            <a:r>
              <a:rPr lang="en" sz="1600">
                <a:solidFill>
                  <a:srgbClr val="202124"/>
                </a:solidFill>
                <a:highlight>
                  <a:srgbClr val="FFFFFF"/>
                </a:highlight>
              </a:rPr>
              <a:t>more</a:t>
            </a:r>
            <a:r>
              <a:rPr lang="en" sz="1600">
                <a:solidFill>
                  <a:srgbClr val="202124"/>
                </a:solidFill>
                <a:highlight>
                  <a:srgbClr val="FFFFFF"/>
                </a:highlight>
              </a:rPr>
              <a:t> information?</a:t>
            </a:r>
            <a:endParaRPr sz="1600">
              <a:solidFill>
                <a:srgbClr val="202124"/>
              </a:solidFill>
              <a:highlight>
                <a:srgbClr val="FFFFFF"/>
              </a:highlight>
            </a:endParaRPr>
          </a:p>
          <a:p>
            <a:pPr indent="0" lvl="0" marL="0" rtl="0" algn="l">
              <a:spcBef>
                <a:spcPts val="0"/>
              </a:spcBef>
              <a:spcAft>
                <a:spcPts val="0"/>
              </a:spcAft>
              <a:buNone/>
            </a:pPr>
            <a:r>
              <a:t/>
            </a:r>
            <a:endParaRPr sz="1600">
              <a:solidFill>
                <a:srgbClr val="202124"/>
              </a:solidFill>
              <a:highlight>
                <a:srgbClr val="FFFFFF"/>
              </a:highlight>
            </a:endParaRPr>
          </a:p>
          <a:p>
            <a:pPr indent="0" lvl="0" marL="0" rtl="0" algn="l">
              <a:spcBef>
                <a:spcPts val="0"/>
              </a:spcBef>
              <a:spcAft>
                <a:spcPts val="0"/>
              </a:spcAft>
              <a:buNone/>
            </a:pPr>
            <a:r>
              <a:rPr b="1" lang="en" sz="1600">
                <a:solidFill>
                  <a:srgbClr val="202124"/>
                </a:solidFill>
                <a:highlight>
                  <a:srgbClr val="FFFFFF"/>
                </a:highlight>
              </a:rPr>
              <a:t>Solution</a:t>
            </a:r>
            <a:r>
              <a:rPr lang="en" sz="1600">
                <a:solidFill>
                  <a:srgbClr val="202124"/>
                </a:solidFill>
                <a:highlight>
                  <a:srgbClr val="FFFFFF"/>
                </a:highlight>
              </a:rPr>
              <a:t>: Compute the similarity of feature representations of both network’s encoder layers</a:t>
            </a:r>
            <a:endParaRPr sz="1600">
              <a:solidFill>
                <a:srgbClr val="202124"/>
              </a:solidFill>
              <a:highlight>
                <a:srgbClr val="FFFFFF"/>
              </a:highlight>
            </a:endParaRPr>
          </a:p>
          <a:p>
            <a:pPr indent="0" lvl="0" marL="0" rtl="0" algn="l">
              <a:spcBef>
                <a:spcPts val="0"/>
              </a:spcBef>
              <a:spcAft>
                <a:spcPts val="0"/>
              </a:spcAft>
              <a:buNone/>
            </a:pPr>
            <a:r>
              <a:t/>
            </a:r>
            <a:endParaRPr sz="1600">
              <a:solidFill>
                <a:srgbClr val="202124"/>
              </a:solidFill>
              <a:highlight>
                <a:srgbClr val="FFFFFF"/>
              </a:highlight>
            </a:endParaRPr>
          </a:p>
          <a:p>
            <a:pPr indent="0" lvl="0" marL="0" rtl="0" algn="l">
              <a:spcBef>
                <a:spcPts val="0"/>
              </a:spcBef>
              <a:spcAft>
                <a:spcPts val="0"/>
              </a:spcAft>
              <a:buNone/>
            </a:pPr>
            <a:r>
              <a:rPr b="1" lang="en" sz="1600">
                <a:solidFill>
                  <a:srgbClr val="202124"/>
                </a:solidFill>
                <a:highlight>
                  <a:srgbClr val="FFFFFF"/>
                </a:highlight>
              </a:rPr>
              <a:t>How</a:t>
            </a:r>
            <a:r>
              <a:rPr lang="en" sz="1600">
                <a:solidFill>
                  <a:srgbClr val="202124"/>
                </a:solidFill>
                <a:highlight>
                  <a:srgbClr val="FFFFFF"/>
                </a:highlight>
              </a:rPr>
              <a:t>: Use CKA → HSIC (Hilbert-Schmidt Independence Criterion)</a:t>
            </a:r>
            <a:r>
              <a:rPr lang="en" sz="1800">
                <a:solidFill>
                  <a:schemeClr val="accent3"/>
                </a:solidFill>
              </a:rPr>
              <a:t> </a:t>
            </a:r>
            <a:endParaRPr sz="1600">
              <a:solidFill>
                <a:srgbClr val="202124"/>
              </a:solidFill>
              <a:highlight>
                <a:srgbClr val="FFFFFF"/>
              </a:highlight>
            </a:endParaRPr>
          </a:p>
          <a:p>
            <a:pPr indent="0" lvl="0" marL="0" rtl="0" algn="ctr">
              <a:spcBef>
                <a:spcPts val="0"/>
              </a:spcBef>
              <a:spcAft>
                <a:spcPts val="0"/>
              </a:spcAft>
              <a:buNone/>
            </a:pPr>
            <a:r>
              <a:t/>
            </a:r>
            <a:endParaRPr sz="1600">
              <a:solidFill>
                <a:srgbClr val="202124"/>
              </a:solidFill>
              <a:highlight>
                <a:srgbClr val="FFFFFF"/>
              </a:highlight>
            </a:endParaRPr>
          </a:p>
        </p:txBody>
      </p:sp>
      <p:pic>
        <p:nvPicPr>
          <p:cNvPr id="110" name="Google Shape;110;p18"/>
          <p:cNvPicPr preferRelativeResize="0"/>
          <p:nvPr/>
        </p:nvPicPr>
        <p:blipFill>
          <a:blip r:embed="rId4">
            <a:alphaModFix/>
          </a:blip>
          <a:stretch>
            <a:fillRect/>
          </a:stretch>
        </p:blipFill>
        <p:spPr>
          <a:xfrm>
            <a:off x="9525275" y="3321275"/>
            <a:ext cx="2602875" cy="472100"/>
          </a:xfrm>
          <a:prstGeom prst="rect">
            <a:avLst/>
          </a:prstGeom>
          <a:noFill/>
          <a:ln>
            <a:noFill/>
          </a:ln>
        </p:spPr>
      </p:pic>
      <p:sp>
        <p:nvSpPr>
          <p:cNvPr id="111" name="Google Shape;111;p18"/>
          <p:cNvSpPr txBox="1"/>
          <p:nvPr/>
        </p:nvSpPr>
        <p:spPr>
          <a:xfrm>
            <a:off x="0" y="4753125"/>
            <a:ext cx="7980000" cy="81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100"/>
              <a:t>Anand Subramanian. torch_cka. 2021. Available at:</a:t>
            </a:r>
            <a:r>
              <a:rPr lang="en" sz="1100">
                <a:uFill>
                  <a:noFill/>
                </a:uFill>
                <a:hlinkClick r:id="rId5"/>
              </a:rPr>
              <a:t> </a:t>
            </a:r>
            <a:r>
              <a:rPr lang="en" sz="1100" u="sng">
                <a:solidFill>
                  <a:schemeClr val="accent5"/>
                </a:solidFill>
                <a:hlinkClick r:id="rId6">
                  <a:extLst>
                    <a:ext uri="{A12FA001-AC4F-418D-AE19-62706E023703}">
                      <ahyp:hlinkClr val="tx"/>
                    </a:ext>
                  </a:extLst>
                </a:hlinkClick>
              </a:rPr>
              <a:t>https://github.com/AntixK/PyTorch-Model-Compare</a:t>
            </a:r>
            <a:endParaRPr sz="1100" u="sng">
              <a:solidFill>
                <a:schemeClr val="accent5"/>
              </a:solidFill>
            </a:endParaRPr>
          </a:p>
          <a:p>
            <a:pPr indent="0" lvl="0" marL="0" rtl="0" algn="l">
              <a:spcBef>
                <a:spcPts val="1200"/>
              </a:spcBef>
              <a:spcAft>
                <a:spcPts val="0"/>
              </a:spcAft>
              <a:buNone/>
            </a:pPr>
            <a:r>
              <a:t/>
            </a:r>
            <a:endParaRPr sz="1800">
              <a:solidFill>
                <a:schemeClr val="accent3"/>
              </a:solidFill>
              <a:latin typeface="Proxima Nova"/>
              <a:ea typeface="Proxima Nova"/>
              <a:cs typeface="Proxima Nova"/>
              <a:sym typeface="Proxima Nova"/>
            </a:endParaRPr>
          </a:p>
        </p:txBody>
      </p:sp>
      <p:pic>
        <p:nvPicPr>
          <p:cNvPr id="112" name="Google Shape;112;p18"/>
          <p:cNvPicPr preferRelativeResize="0"/>
          <p:nvPr/>
        </p:nvPicPr>
        <p:blipFill>
          <a:blip r:embed="rId7">
            <a:alphaModFix/>
          </a:blip>
          <a:stretch>
            <a:fillRect/>
          </a:stretch>
        </p:blipFill>
        <p:spPr>
          <a:xfrm>
            <a:off x="1648138" y="3408163"/>
            <a:ext cx="5124251" cy="792275"/>
          </a:xfrm>
          <a:prstGeom prst="rect">
            <a:avLst/>
          </a:prstGeom>
          <a:noFill/>
          <a:ln>
            <a:noFill/>
          </a:ln>
        </p:spPr>
      </p:pic>
      <p:sp>
        <p:nvSpPr>
          <p:cNvPr id="113" name="Google Shape;113;p18"/>
          <p:cNvSpPr txBox="1"/>
          <p:nvPr>
            <p:ph type="title"/>
          </p:nvPr>
        </p:nvSpPr>
        <p:spPr>
          <a:xfrm>
            <a:off x="311700" y="245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Centered Kernel Alignment (CKA)</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9"/>
          <p:cNvPicPr preferRelativeResize="0"/>
          <p:nvPr/>
        </p:nvPicPr>
        <p:blipFill>
          <a:blip r:embed="rId3">
            <a:alphaModFix/>
          </a:blip>
          <a:stretch>
            <a:fillRect/>
          </a:stretch>
        </p:blipFill>
        <p:spPr>
          <a:xfrm>
            <a:off x="2565163" y="1301272"/>
            <a:ext cx="3672275" cy="3225300"/>
          </a:xfrm>
          <a:prstGeom prst="rect">
            <a:avLst/>
          </a:prstGeom>
          <a:noFill/>
          <a:ln>
            <a:noFill/>
          </a:ln>
        </p:spPr>
      </p:pic>
      <p:sp>
        <p:nvSpPr>
          <p:cNvPr id="119" name="Google Shape;119;p19"/>
          <p:cNvSpPr txBox="1"/>
          <p:nvPr>
            <p:ph type="title"/>
          </p:nvPr>
        </p:nvSpPr>
        <p:spPr>
          <a:xfrm>
            <a:off x="311700" y="245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Interpreting CKA’s Output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a:blip r:embed="rId3">
            <a:alphaModFix/>
          </a:blip>
          <a:stretch>
            <a:fillRect/>
          </a:stretch>
        </p:blipFill>
        <p:spPr>
          <a:xfrm>
            <a:off x="-50597" y="1057550"/>
            <a:ext cx="5094634" cy="3820975"/>
          </a:xfrm>
          <a:prstGeom prst="rect">
            <a:avLst/>
          </a:prstGeom>
          <a:noFill/>
          <a:ln>
            <a:noFill/>
          </a:ln>
        </p:spPr>
      </p:pic>
      <p:sp>
        <p:nvSpPr>
          <p:cNvPr id="125" name="Google Shape;125;p20"/>
          <p:cNvSpPr txBox="1"/>
          <p:nvPr>
            <p:ph type="title"/>
          </p:nvPr>
        </p:nvSpPr>
        <p:spPr>
          <a:xfrm>
            <a:off x="311700" y="245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SST-2 - Unstructured Pruning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26" name="Google Shape;126;p20"/>
          <p:cNvPicPr preferRelativeResize="0"/>
          <p:nvPr/>
        </p:nvPicPr>
        <p:blipFill>
          <a:blip r:embed="rId4">
            <a:alphaModFix/>
          </a:blip>
          <a:stretch>
            <a:fillRect/>
          </a:stretch>
        </p:blipFill>
        <p:spPr>
          <a:xfrm>
            <a:off x="4813100" y="1503325"/>
            <a:ext cx="4129474" cy="2711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1"/>
          <p:cNvPicPr preferRelativeResize="0"/>
          <p:nvPr/>
        </p:nvPicPr>
        <p:blipFill>
          <a:blip r:embed="rId3">
            <a:alphaModFix/>
          </a:blip>
          <a:stretch>
            <a:fillRect/>
          </a:stretch>
        </p:blipFill>
        <p:spPr>
          <a:xfrm>
            <a:off x="-118872" y="914400"/>
            <a:ext cx="5094634" cy="3820975"/>
          </a:xfrm>
          <a:prstGeom prst="rect">
            <a:avLst/>
          </a:prstGeom>
          <a:noFill/>
          <a:ln>
            <a:noFill/>
          </a:ln>
        </p:spPr>
      </p:pic>
      <p:sp>
        <p:nvSpPr>
          <p:cNvPr id="132" name="Google Shape;132;p21"/>
          <p:cNvSpPr txBox="1"/>
          <p:nvPr>
            <p:ph type="title"/>
          </p:nvPr>
        </p:nvSpPr>
        <p:spPr>
          <a:xfrm>
            <a:off x="311700" y="245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SST-2 - Attribution Pruning</a:t>
            </a:r>
            <a:endParaRPr/>
          </a:p>
        </p:txBody>
      </p:sp>
      <p:pic>
        <p:nvPicPr>
          <p:cNvPr id="133" name="Google Shape;133;p21"/>
          <p:cNvPicPr preferRelativeResize="0"/>
          <p:nvPr/>
        </p:nvPicPr>
        <p:blipFill>
          <a:blip r:embed="rId4">
            <a:alphaModFix/>
          </a:blip>
          <a:stretch>
            <a:fillRect/>
          </a:stretch>
        </p:blipFill>
        <p:spPr>
          <a:xfrm>
            <a:off x="4735037" y="1617563"/>
            <a:ext cx="3863438" cy="24146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